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Default Extension="gif" ContentType="image/gif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6"/>
  </p:notesMasterIdLst>
  <p:handoutMasterIdLst>
    <p:handoutMasterId r:id="rId27"/>
  </p:handoutMasterIdLst>
  <p:sldIdLst>
    <p:sldId id="307" r:id="rId2"/>
    <p:sldId id="358" r:id="rId3"/>
    <p:sldId id="355" r:id="rId4"/>
    <p:sldId id="272" r:id="rId5"/>
    <p:sldId id="378" r:id="rId6"/>
    <p:sldId id="364" r:id="rId7"/>
    <p:sldId id="365" r:id="rId8"/>
    <p:sldId id="366" r:id="rId9"/>
    <p:sldId id="373" r:id="rId10"/>
    <p:sldId id="369" r:id="rId11"/>
    <p:sldId id="370" r:id="rId12"/>
    <p:sldId id="367" r:id="rId13"/>
    <p:sldId id="347" r:id="rId14"/>
    <p:sldId id="276" r:id="rId15"/>
    <p:sldId id="321" r:id="rId16"/>
    <p:sldId id="374" r:id="rId17"/>
    <p:sldId id="354" r:id="rId18"/>
    <p:sldId id="368" r:id="rId19"/>
    <p:sldId id="360" r:id="rId20"/>
    <p:sldId id="376" r:id="rId21"/>
    <p:sldId id="375" r:id="rId22"/>
    <p:sldId id="377" r:id="rId23"/>
    <p:sldId id="359" r:id="rId24"/>
    <p:sldId id="371" r:id="rId25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i="1" kern="1200">
        <a:solidFill>
          <a:srgbClr val="FFFF00"/>
        </a:solidFill>
        <a:latin typeface="Times New Roman" pitchFamily="18" charset="0"/>
        <a:ea typeface="幼圆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i="1" kern="1200">
        <a:solidFill>
          <a:srgbClr val="FFFF00"/>
        </a:solidFill>
        <a:latin typeface="Times New Roman" pitchFamily="18" charset="0"/>
        <a:ea typeface="幼圆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i="1" kern="1200">
        <a:solidFill>
          <a:srgbClr val="FFFF00"/>
        </a:solidFill>
        <a:latin typeface="Times New Roman" pitchFamily="18" charset="0"/>
        <a:ea typeface="幼圆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i="1" kern="1200">
        <a:solidFill>
          <a:srgbClr val="FFFF00"/>
        </a:solidFill>
        <a:latin typeface="Times New Roman" pitchFamily="18" charset="0"/>
        <a:ea typeface="幼圆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i="1" kern="1200">
        <a:solidFill>
          <a:srgbClr val="FFFF00"/>
        </a:solidFill>
        <a:latin typeface="Times New Roman" pitchFamily="18" charset="0"/>
        <a:ea typeface="幼圆" pitchFamily="49" charset="-122"/>
        <a:cs typeface="+mn-cs"/>
      </a:defRPr>
    </a:lvl5pPr>
    <a:lvl6pPr marL="2286000" algn="l" defTabSz="914400" rtl="0" eaLnBrk="1" latinLnBrk="0" hangingPunct="1">
      <a:defRPr kumimoji="1" sz="2400" i="1" kern="1200">
        <a:solidFill>
          <a:srgbClr val="FFFF00"/>
        </a:solidFill>
        <a:latin typeface="Times New Roman" pitchFamily="18" charset="0"/>
        <a:ea typeface="幼圆" pitchFamily="49" charset="-122"/>
        <a:cs typeface="+mn-cs"/>
      </a:defRPr>
    </a:lvl6pPr>
    <a:lvl7pPr marL="2743200" algn="l" defTabSz="914400" rtl="0" eaLnBrk="1" latinLnBrk="0" hangingPunct="1">
      <a:defRPr kumimoji="1" sz="2400" i="1" kern="1200">
        <a:solidFill>
          <a:srgbClr val="FFFF00"/>
        </a:solidFill>
        <a:latin typeface="Times New Roman" pitchFamily="18" charset="0"/>
        <a:ea typeface="幼圆" pitchFamily="49" charset="-122"/>
        <a:cs typeface="+mn-cs"/>
      </a:defRPr>
    </a:lvl7pPr>
    <a:lvl8pPr marL="3200400" algn="l" defTabSz="914400" rtl="0" eaLnBrk="1" latinLnBrk="0" hangingPunct="1">
      <a:defRPr kumimoji="1" sz="2400" i="1" kern="1200">
        <a:solidFill>
          <a:srgbClr val="FFFF00"/>
        </a:solidFill>
        <a:latin typeface="Times New Roman" pitchFamily="18" charset="0"/>
        <a:ea typeface="幼圆" pitchFamily="49" charset="-122"/>
        <a:cs typeface="+mn-cs"/>
      </a:defRPr>
    </a:lvl8pPr>
    <a:lvl9pPr marL="3657600" algn="l" defTabSz="914400" rtl="0" eaLnBrk="1" latinLnBrk="0" hangingPunct="1">
      <a:defRPr kumimoji="1" sz="2400" i="1" kern="1200">
        <a:solidFill>
          <a:srgbClr val="FFFF00"/>
        </a:solidFill>
        <a:latin typeface="Times New Roman" pitchFamily="18" charset="0"/>
        <a:ea typeface="幼圆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webPr showAnimation="1" encoding="gb2312" clr="browser"/>
  <p:showPr showNarration="1">
    <p:present/>
    <p:sldAll/>
    <p:penClr>
      <a:srgbClr val="FF9999"/>
    </p:penClr>
  </p:showPr>
  <p:clrMru>
    <a:srgbClr val="FF6600"/>
    <a:srgbClr val="993300"/>
    <a:srgbClr val="FFCC99"/>
    <a:srgbClr val="FF9933"/>
    <a:srgbClr val="FFFF99"/>
    <a:srgbClr val="663300"/>
    <a:srgbClr val="87FFFF"/>
    <a:srgbClr val="ADFFFF"/>
    <a:srgbClr val="CCFF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3344" autoAdjust="0"/>
    <p:restoredTop sz="99558" autoAdjust="0"/>
  </p:normalViewPr>
  <p:slideViewPr>
    <p:cSldViewPr snapToGrid="0">
      <p:cViewPr varScale="1">
        <p:scale>
          <a:sx n="94" d="100"/>
          <a:sy n="94" d="100"/>
        </p:scale>
        <p:origin x="-774" y="-90"/>
      </p:cViewPr>
      <p:guideLst>
        <p:guide orient="horz" pos="162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-2604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3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3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5FE7DE14-13D3-4199-90BE-FE354C160C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05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DD49104C-2E53-4941-9191-19194258201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AB7CF8-42C9-4A9A-8431-9766CE64B8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8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847730"/>
            <a:ext cx="4038600" cy="374689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847730"/>
            <a:ext cx="4038600" cy="374689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47" y="1260872"/>
            <a:ext cx="3868737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47" y="1878806"/>
            <a:ext cx="3868737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7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0573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7" y="1543052"/>
            <a:ext cx="2949575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7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0573"/>
            <a:ext cx="4629150" cy="36552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7" y="1543052"/>
            <a:ext cx="2949575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47725"/>
            <a:ext cx="8229600" cy="374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147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39272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4714"/>
            <a:ext cx="28956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9.bin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30" name="Text Box 14"/>
          <p:cNvSpPr txBox="1">
            <a:spLocks noChangeArrowheads="1"/>
          </p:cNvSpPr>
          <p:nvPr/>
        </p:nvSpPr>
        <p:spPr bwMode="auto">
          <a:xfrm>
            <a:off x="792480" y="853678"/>
            <a:ext cx="7518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6000" i="0" dirty="0">
                <a:solidFill>
                  <a:schemeClr val="tx1"/>
                </a:solidFill>
                <a:latin typeface="+mn-lt"/>
                <a:ea typeface="汉仪大隶书简" pitchFamily="49" charset="-122"/>
              </a:rPr>
              <a:t>11.3  </a:t>
            </a:r>
            <a:r>
              <a:rPr lang="zh-CN" altLang="en-US" sz="6000" b="1" i="0" dirty="0">
                <a:solidFill>
                  <a:schemeClr val="tx1"/>
                </a:solidFill>
                <a:latin typeface="+mn-lt"/>
                <a:ea typeface="汉仪大隶书简" pitchFamily="49" charset="-122"/>
              </a:rPr>
              <a:t>功率半导体器件</a:t>
            </a:r>
          </a:p>
        </p:txBody>
      </p:sp>
      <p:sp>
        <p:nvSpPr>
          <p:cNvPr id="14" name="Text Box 29"/>
          <p:cNvSpPr txBox="1">
            <a:spLocks noChangeArrowheads="1"/>
          </p:cNvSpPr>
          <p:nvPr/>
        </p:nvSpPr>
        <p:spPr bwMode="auto">
          <a:xfrm>
            <a:off x="1325564" y="2176542"/>
            <a:ext cx="25352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600" b="1" i="0" dirty="0">
                <a:solidFill>
                  <a:srgbClr val="FF6600"/>
                </a:solidFill>
                <a:latin typeface="+mn-lt"/>
                <a:ea typeface="黑体" pitchFamily="49" charset="-122"/>
              </a:rPr>
              <a:t>1.</a:t>
            </a:r>
            <a:r>
              <a:rPr lang="zh-CN" altLang="en-US" sz="3600" b="1" i="0" dirty="0">
                <a:solidFill>
                  <a:srgbClr val="FF6600"/>
                </a:solidFill>
                <a:latin typeface="+mn-lt"/>
                <a:ea typeface="黑体" pitchFamily="49" charset="-122"/>
              </a:rPr>
              <a:t>晶闸管</a:t>
            </a: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1327151" y="2863057"/>
            <a:ext cx="7148513" cy="64633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600" b="1" i="0" dirty="0">
                <a:solidFill>
                  <a:srgbClr val="FF6600"/>
                </a:solidFill>
                <a:latin typeface="+mn-lt"/>
                <a:ea typeface="黑体" pitchFamily="49" charset="-122"/>
              </a:rPr>
              <a:t>2. </a:t>
            </a:r>
            <a:r>
              <a:rPr lang="zh-CN" altLang="en-US" sz="3600" b="1" i="0" dirty="0">
                <a:solidFill>
                  <a:srgbClr val="FF6600"/>
                </a:solidFill>
                <a:latin typeface="+mn-lt"/>
                <a:ea typeface="黑体" pitchFamily="49" charset="-122"/>
              </a:rPr>
              <a:t>绝缘门极双极型晶体管（</a:t>
            </a:r>
            <a:r>
              <a:rPr lang="en-US" altLang="zh-CN" sz="3600" b="1" i="0" dirty="0">
                <a:solidFill>
                  <a:srgbClr val="FF6600"/>
                </a:solidFill>
                <a:latin typeface="+mn-lt"/>
                <a:ea typeface="黑体" pitchFamily="49" charset="-122"/>
              </a:rPr>
              <a:t>IGBT</a:t>
            </a:r>
            <a:r>
              <a:rPr lang="zh-CN" altLang="en-US" sz="3600" b="1" i="0" dirty="0">
                <a:solidFill>
                  <a:srgbClr val="FF6600"/>
                </a:solidFill>
                <a:latin typeface="+mn-lt"/>
                <a:ea typeface="黑体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9"/>
          <p:cNvSpPr txBox="1">
            <a:spLocks noChangeArrowheads="1"/>
          </p:cNvSpPr>
          <p:nvPr/>
        </p:nvSpPr>
        <p:spPr bwMode="auto">
          <a:xfrm>
            <a:off x="895938" y="1793648"/>
            <a:ext cx="4163742" cy="1643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晶闸管导通后，即使门极触发电流</a:t>
            </a:r>
            <a:r>
              <a:rPr lang="en-US" altLang="zh-CN" sz="2800" b="1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I</a:t>
            </a:r>
            <a:r>
              <a:rPr lang="en-US" altLang="zh-CN" sz="2800" b="1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G</a:t>
            </a: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消失，晶闸管仍处于导通状态。</a:t>
            </a:r>
            <a:endParaRPr lang="en-US" altLang="zh-CN" sz="2800" b="1" i="0" dirty="0">
              <a:solidFill>
                <a:schemeClr val="tx1"/>
              </a:solidFill>
              <a:latin typeface="+mn-lt"/>
              <a:ea typeface="华文中宋" pitchFamily="2" charset="-122"/>
            </a:endParaRPr>
          </a:p>
        </p:txBody>
      </p:sp>
      <p:pic>
        <p:nvPicPr>
          <p:cNvPr id="11" name="Picture 75" descr="D:\wgz\理论课\电工学PPT\电工学教材-图片\1122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96115" y="618685"/>
            <a:ext cx="3600510" cy="3822688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495617" y="375285"/>
            <a:ext cx="35480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en-US" altLang="zh-CN" sz="2800" b="1" i="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800" b="1" i="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晶闸管工作原理</a:t>
            </a:r>
            <a:endParaRPr lang="zh-CN" altLang="en-US" sz="2800" b="1" i="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9"/>
          <p:cNvSpPr txBox="1">
            <a:spLocks noChangeArrowheads="1"/>
          </p:cNvSpPr>
          <p:nvPr/>
        </p:nvSpPr>
        <p:spPr bwMode="auto">
          <a:xfrm>
            <a:off x="865458" y="1905408"/>
            <a:ext cx="4214542" cy="1643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要使已导通的晶闸管关断，唯一的条件就是使晶闸管电流</a:t>
            </a:r>
            <a:r>
              <a:rPr lang="en-US" altLang="zh-CN" sz="2800" b="1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I</a:t>
            </a:r>
            <a:r>
              <a:rPr lang="en-US" altLang="zh-CN" sz="2800" b="1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A</a:t>
            </a:r>
            <a:r>
              <a:rPr lang="en-US" altLang="zh-CN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&lt; </a:t>
            </a:r>
            <a:r>
              <a:rPr lang="en-US" altLang="zh-CN" sz="2800" b="1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I</a:t>
            </a:r>
            <a:r>
              <a:rPr lang="en-US" altLang="zh-CN" sz="2800" b="1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H </a:t>
            </a:r>
            <a:endParaRPr lang="en-US" altLang="zh-CN" sz="2800" b="1" i="0" dirty="0">
              <a:solidFill>
                <a:schemeClr val="tx1"/>
              </a:solidFill>
              <a:latin typeface="+mn-lt"/>
              <a:ea typeface="华文中宋" pitchFamily="2" charset="-122"/>
            </a:endParaRPr>
          </a:p>
        </p:txBody>
      </p:sp>
      <p:pic>
        <p:nvPicPr>
          <p:cNvPr id="11" name="Picture 75" descr="D:\wgz\理论课\电工学PPT\电工学教材-图片\1122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96115" y="618685"/>
            <a:ext cx="3600510" cy="3822688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495617" y="375285"/>
            <a:ext cx="35480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en-US" altLang="zh-CN" sz="2800" b="1" i="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800" b="1" i="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晶闸管工作原理</a:t>
            </a:r>
            <a:endParaRPr lang="zh-CN" altLang="en-US" sz="2800" b="1" i="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03841" y="3692218"/>
            <a:ext cx="2363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000000"/>
                </a:solidFill>
                <a:latin typeface="Times New Roman"/>
                <a:ea typeface="华文中宋" pitchFamily="2" charset="-122"/>
              </a:rPr>
              <a:t> I</a:t>
            </a:r>
            <a:r>
              <a:rPr lang="en-US" altLang="zh-CN" sz="2800" b="1" i="0" baseline="-25000" dirty="0" smtClean="0">
                <a:solidFill>
                  <a:srgbClr val="000000"/>
                </a:solidFill>
                <a:latin typeface="Times New Roman"/>
                <a:ea typeface="华文中宋" pitchFamily="2" charset="-122"/>
              </a:rPr>
              <a:t>H</a:t>
            </a:r>
            <a:r>
              <a:rPr lang="zh-CN" altLang="en-US" sz="2800" b="1" i="0" dirty="0" smtClean="0">
                <a:solidFill>
                  <a:srgbClr val="000000"/>
                </a:solidFill>
                <a:latin typeface="Times New Roman"/>
                <a:ea typeface="华文中宋" pitchFamily="2" charset="-122"/>
              </a:rPr>
              <a:t>：维持电流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1557089" y="1192810"/>
            <a:ext cx="5791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rgbClr val="0070C0"/>
                </a:solidFill>
                <a:latin typeface="+mn-lt"/>
                <a:ea typeface="华文中宋" pitchFamily="2" charset="-122"/>
              </a:rPr>
              <a:t>晶闸管导通必须同时具备两个条件</a:t>
            </a:r>
            <a:r>
              <a:rPr lang="en-US" altLang="zh-CN" sz="2800" b="1" i="0" dirty="0">
                <a:solidFill>
                  <a:srgbClr val="0070C0"/>
                </a:solidFill>
                <a:latin typeface="+mn-lt"/>
                <a:ea typeface="华文中宋" pitchFamily="2" charset="-122"/>
              </a:rPr>
              <a:t>: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768545" y="1887235"/>
            <a:ext cx="57023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i="0" dirty="0">
                <a:solidFill>
                  <a:schemeClr val="tx1"/>
                </a:solidFill>
                <a:latin typeface="+mn-lt"/>
                <a:ea typeface="华文中宋" pitchFamily="2" charset="-122"/>
              </a:rPr>
              <a:t>1.</a:t>
            </a:r>
            <a:r>
              <a:rPr lang="zh-CN" altLang="en-US" sz="2800" b="1" i="0" dirty="0">
                <a:solidFill>
                  <a:schemeClr val="tx1"/>
                </a:solidFill>
                <a:latin typeface="+mn-lt"/>
                <a:ea typeface="华文中宋" pitchFamily="2" charset="-122"/>
              </a:rPr>
              <a:t>晶闸管加正向电压</a:t>
            </a:r>
            <a:r>
              <a:rPr lang="en-US" altLang="zh-CN" sz="2800" b="1" i="0" dirty="0">
                <a:solidFill>
                  <a:schemeClr val="tx1"/>
                </a:solidFill>
                <a:latin typeface="+mn-lt"/>
                <a:ea typeface="华文中宋" pitchFamily="2" charset="-122"/>
              </a:rPr>
              <a:t>;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1771090" y="2457545"/>
            <a:ext cx="566578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i="0" dirty="0">
                <a:solidFill>
                  <a:schemeClr val="tx1"/>
                </a:solidFill>
                <a:latin typeface="+mn-lt"/>
                <a:ea typeface="华文中宋" pitchFamily="2" charset="-122"/>
              </a:rPr>
              <a:t>2.</a:t>
            </a:r>
            <a:r>
              <a:rPr lang="zh-CN" altLang="en-US" sz="2800" b="1" i="0" dirty="0">
                <a:solidFill>
                  <a:schemeClr val="tx1"/>
                </a:solidFill>
                <a:latin typeface="+mn-lt"/>
                <a:ea typeface="华文中宋" pitchFamily="2" charset="-122"/>
              </a:rPr>
              <a:t>控制极电路加适当的正向电压。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1282614" y="235296"/>
            <a:ext cx="12350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i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结论</a:t>
            </a:r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3720530" y="2941822"/>
            <a:ext cx="4185761" cy="46166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i="0" dirty="0">
                <a:solidFill>
                  <a:schemeClr val="tx1"/>
                </a:solidFill>
                <a:latin typeface="+mn-lt"/>
                <a:ea typeface="华文中宋" pitchFamily="2" charset="-122"/>
              </a:rPr>
              <a:t>控制极只需加触发脉冲即可。</a:t>
            </a:r>
          </a:p>
        </p:txBody>
      </p:sp>
      <p:pic>
        <p:nvPicPr>
          <p:cNvPr id="17" name="Picture 21" descr="line14"/>
          <p:cNvPicPr>
            <a:picLocks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451" y="311496"/>
            <a:ext cx="2451100" cy="77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 Box 48"/>
          <p:cNvSpPr txBox="1">
            <a:spLocks noChangeArrowheads="1"/>
          </p:cNvSpPr>
          <p:nvPr/>
        </p:nvSpPr>
        <p:spPr bwMode="auto">
          <a:xfrm>
            <a:off x="1085676" y="3776647"/>
            <a:ext cx="199231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chemeClr val="tx1"/>
                </a:solidFill>
                <a:latin typeface="+mn-lt"/>
                <a:ea typeface="华文中宋" pitchFamily="2" charset="-122"/>
              </a:rPr>
              <a:t>思考题：</a:t>
            </a:r>
          </a:p>
        </p:txBody>
      </p:sp>
      <p:sp>
        <p:nvSpPr>
          <p:cNvPr id="19" name="Text Box 49"/>
          <p:cNvSpPr txBox="1">
            <a:spLocks noChangeArrowheads="1"/>
          </p:cNvSpPr>
          <p:nvPr/>
        </p:nvSpPr>
        <p:spPr bwMode="auto">
          <a:xfrm>
            <a:off x="2489216" y="3751896"/>
            <a:ext cx="627339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chemeClr val="tx1"/>
                </a:solidFill>
                <a:latin typeface="+mn-lt"/>
                <a:ea typeface="华文中宋" pitchFamily="2" charset="-122"/>
              </a:rPr>
              <a:t>晶闸管和二极管、</a:t>
            </a: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三极管有什么区别</a:t>
            </a:r>
            <a:r>
              <a:rPr lang="en-US" altLang="zh-CN" sz="2800" b="1" i="0" dirty="0">
                <a:solidFill>
                  <a:schemeClr val="tx1"/>
                </a:solidFill>
                <a:latin typeface="+mn-lt"/>
                <a:ea typeface="华文中宋" pitchFamily="2" charset="-122"/>
              </a:rPr>
              <a:t>?</a:t>
            </a:r>
          </a:p>
        </p:txBody>
      </p:sp>
      <p:pic>
        <p:nvPicPr>
          <p:cNvPr id="20" name="Picture 8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5758" y="3460877"/>
            <a:ext cx="533400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2525174" y="4347655"/>
            <a:ext cx="531756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晶闸管在什么条件下会关断呢？</a:t>
            </a:r>
            <a:endParaRPr lang="en-US" altLang="zh-CN" sz="2800" b="1" i="0" dirty="0">
              <a:solidFill>
                <a:schemeClr val="tx1"/>
              </a:solidFill>
              <a:latin typeface="+mn-lt"/>
              <a:ea typeface="华文中宋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  <p:bldP spid="13" grpId="0" autoUpdateAnimBg="0"/>
      <p:bldP spid="14" grpId="0" autoUpdateAnimBg="0"/>
      <p:bldP spid="16" grpId="0"/>
      <p:bldP spid="18" grpId="0" autoUpdateAnimBg="0"/>
      <p:bldP spid="19" grpId="0" autoUpdateAnimBg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/>
          <p:cNvGrpSpPr/>
          <p:nvPr/>
        </p:nvGrpSpPr>
        <p:grpSpPr>
          <a:xfrm>
            <a:off x="3385076" y="2118415"/>
            <a:ext cx="800100" cy="501157"/>
            <a:chOff x="2324155" y="2516407"/>
            <a:chExt cx="800100" cy="501157"/>
          </a:xfrm>
        </p:grpSpPr>
        <p:sp>
          <p:nvSpPr>
            <p:cNvPr id="52" name="Line 6"/>
            <p:cNvSpPr>
              <a:spLocks noChangeShapeType="1"/>
            </p:cNvSpPr>
            <p:nvPr/>
          </p:nvSpPr>
          <p:spPr bwMode="auto">
            <a:xfrm flipH="1" flipV="1">
              <a:off x="2334008" y="3017564"/>
              <a:ext cx="354012" cy="0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Text Box 7"/>
            <p:cNvSpPr txBox="1">
              <a:spLocks noChangeArrowheads="1"/>
            </p:cNvSpPr>
            <p:nvPr/>
          </p:nvSpPr>
          <p:spPr bwMode="auto">
            <a:xfrm>
              <a:off x="2324155" y="2516407"/>
              <a:ext cx="8001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ea typeface="隶书" pitchFamily="49" charset="-122"/>
                </a:rPr>
                <a:t>I</a:t>
              </a:r>
              <a:r>
                <a:rPr lang="en-US" altLang="zh-CN" i="0" baseline="-25000" dirty="0">
                  <a:solidFill>
                    <a:schemeClr val="tx1"/>
                  </a:solidFill>
                  <a:ea typeface="隶书" pitchFamily="49" charset="-122"/>
                </a:rPr>
                <a:t>G</a:t>
              </a:r>
            </a:p>
          </p:txBody>
        </p:sp>
      </p:grpSp>
      <p:sp>
        <p:nvSpPr>
          <p:cNvPr id="54" name="Line 8"/>
          <p:cNvSpPr>
            <a:spLocks noChangeShapeType="1"/>
          </p:cNvSpPr>
          <p:nvPr/>
        </p:nvSpPr>
        <p:spPr bwMode="auto">
          <a:xfrm>
            <a:off x="2811989" y="3548531"/>
            <a:ext cx="558577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5" name="Line 9"/>
          <p:cNvSpPr>
            <a:spLocks noChangeShapeType="1"/>
          </p:cNvSpPr>
          <p:nvPr/>
        </p:nvSpPr>
        <p:spPr bwMode="auto">
          <a:xfrm flipH="1" flipV="1">
            <a:off x="4731275" y="805333"/>
            <a:ext cx="0" cy="3940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" name="Freeform 10"/>
          <p:cNvSpPr>
            <a:spLocks/>
          </p:cNvSpPr>
          <p:nvPr/>
        </p:nvSpPr>
        <p:spPr bwMode="auto">
          <a:xfrm>
            <a:off x="3463447" y="2914168"/>
            <a:ext cx="4538079" cy="1663295"/>
          </a:xfrm>
          <a:custGeom>
            <a:avLst/>
            <a:gdLst>
              <a:gd name="T0" fmla="*/ 2147483647 w 3267"/>
              <a:gd name="T1" fmla="*/ 2147483647 h 1870"/>
              <a:gd name="T2" fmla="*/ 2147483647 w 3267"/>
              <a:gd name="T3" fmla="*/ 2147483647 h 1870"/>
              <a:gd name="T4" fmla="*/ 2147483647 w 3267"/>
              <a:gd name="T5" fmla="*/ 2147483647 h 1870"/>
              <a:gd name="T6" fmla="*/ 2147483647 w 3267"/>
              <a:gd name="T7" fmla="*/ 2147483647 h 1870"/>
              <a:gd name="T8" fmla="*/ 2147483647 w 3267"/>
              <a:gd name="T9" fmla="*/ 2147483647 h 1870"/>
              <a:gd name="T10" fmla="*/ 2147483647 w 3267"/>
              <a:gd name="T11" fmla="*/ 2147483647 h 1870"/>
              <a:gd name="T12" fmla="*/ 2147483647 w 3267"/>
              <a:gd name="T13" fmla="*/ 0 h 187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267"/>
              <a:gd name="T22" fmla="*/ 0 h 1870"/>
              <a:gd name="T23" fmla="*/ 3267 w 3267"/>
              <a:gd name="T24" fmla="*/ 1870 h 187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267" h="1870">
                <a:moveTo>
                  <a:pt x="53" y="1870"/>
                </a:moveTo>
                <a:cubicBezTo>
                  <a:pt x="65" y="1704"/>
                  <a:pt x="0" y="1073"/>
                  <a:pt x="126" y="885"/>
                </a:cubicBezTo>
                <a:cubicBezTo>
                  <a:pt x="252" y="697"/>
                  <a:pt x="643" y="781"/>
                  <a:pt x="807" y="739"/>
                </a:cubicBezTo>
                <a:cubicBezTo>
                  <a:pt x="971" y="697"/>
                  <a:pt x="936" y="653"/>
                  <a:pt x="1111" y="633"/>
                </a:cubicBezTo>
                <a:cubicBezTo>
                  <a:pt x="1286" y="613"/>
                  <a:pt x="1560" y="624"/>
                  <a:pt x="1857" y="622"/>
                </a:cubicBezTo>
                <a:cubicBezTo>
                  <a:pt x="2154" y="622"/>
                  <a:pt x="2644" y="622"/>
                  <a:pt x="2896" y="622"/>
                </a:cubicBezTo>
                <a:cubicBezTo>
                  <a:pt x="3267" y="620"/>
                  <a:pt x="3102" y="130"/>
                  <a:pt x="3156" y="0"/>
                </a:cubicBezTo>
              </a:path>
            </a:pathLst>
          </a:cu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" name="Freeform 11"/>
          <p:cNvSpPr>
            <a:spLocks/>
          </p:cNvSpPr>
          <p:nvPr/>
        </p:nvSpPr>
        <p:spPr bwMode="auto">
          <a:xfrm>
            <a:off x="5239276" y="1233958"/>
            <a:ext cx="268288" cy="1165225"/>
          </a:xfrm>
          <a:custGeom>
            <a:avLst/>
            <a:gdLst>
              <a:gd name="T0" fmla="*/ 2147483647 w 169"/>
              <a:gd name="T1" fmla="*/ 0 h 734"/>
              <a:gd name="T2" fmla="*/ 0 w 169"/>
              <a:gd name="T3" fmla="*/ 2147483647 h 734"/>
              <a:gd name="T4" fmla="*/ 0 60000 65536"/>
              <a:gd name="T5" fmla="*/ 0 60000 65536"/>
              <a:gd name="T6" fmla="*/ 0 w 169"/>
              <a:gd name="T7" fmla="*/ 0 h 734"/>
              <a:gd name="T8" fmla="*/ 169 w 169"/>
              <a:gd name="T9" fmla="*/ 734 h 73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69" h="734">
                <a:moveTo>
                  <a:pt x="169" y="0"/>
                </a:moveTo>
                <a:cubicBezTo>
                  <a:pt x="141" y="122"/>
                  <a:pt x="35" y="581"/>
                  <a:pt x="0" y="734"/>
                </a:cubicBezTo>
              </a:path>
            </a:pathLst>
          </a:cu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8" name="Line 12"/>
          <p:cNvSpPr>
            <a:spLocks noChangeShapeType="1"/>
          </p:cNvSpPr>
          <p:nvPr/>
        </p:nvSpPr>
        <p:spPr bwMode="auto">
          <a:xfrm flipH="1" flipV="1">
            <a:off x="5578366" y="2912897"/>
            <a:ext cx="2230120" cy="0"/>
          </a:xfrm>
          <a:prstGeom prst="line">
            <a:avLst/>
          </a:prstGeom>
          <a:noFill/>
          <a:ln w="38100">
            <a:solidFill>
              <a:srgbClr val="FF9933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9" name="Line 13"/>
          <p:cNvSpPr>
            <a:spLocks noChangeShapeType="1"/>
          </p:cNvSpPr>
          <p:nvPr/>
        </p:nvSpPr>
        <p:spPr bwMode="auto">
          <a:xfrm>
            <a:off x="5539314" y="2921469"/>
            <a:ext cx="481012" cy="0"/>
          </a:xfrm>
          <a:prstGeom prst="line">
            <a:avLst/>
          </a:prstGeom>
          <a:noFill/>
          <a:ln w="38100">
            <a:solidFill>
              <a:srgbClr val="FF9933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Freeform 14"/>
          <p:cNvSpPr>
            <a:spLocks/>
          </p:cNvSpPr>
          <p:nvPr/>
        </p:nvSpPr>
        <p:spPr bwMode="auto">
          <a:xfrm>
            <a:off x="5663456" y="2914168"/>
            <a:ext cx="381000" cy="565785"/>
          </a:xfrm>
          <a:custGeom>
            <a:avLst/>
            <a:gdLst>
              <a:gd name="T0" fmla="*/ 2147483647 w 240"/>
              <a:gd name="T1" fmla="*/ 0 h 318"/>
              <a:gd name="T2" fmla="*/ 2147483647 w 240"/>
              <a:gd name="T3" fmla="*/ 2147483647 h 318"/>
              <a:gd name="T4" fmla="*/ 0 w 240"/>
              <a:gd name="T5" fmla="*/ 2147483647 h 318"/>
              <a:gd name="T6" fmla="*/ 0 60000 65536"/>
              <a:gd name="T7" fmla="*/ 0 60000 65536"/>
              <a:gd name="T8" fmla="*/ 0 60000 65536"/>
              <a:gd name="T9" fmla="*/ 0 w 240"/>
              <a:gd name="T10" fmla="*/ 0 h 318"/>
              <a:gd name="T11" fmla="*/ 240 w 240"/>
              <a:gd name="T12" fmla="*/ 318 h 3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0" h="318">
                <a:moveTo>
                  <a:pt x="223" y="0"/>
                </a:moveTo>
                <a:cubicBezTo>
                  <a:pt x="220" y="44"/>
                  <a:pt x="240" y="211"/>
                  <a:pt x="203" y="263"/>
                </a:cubicBezTo>
                <a:cubicBezTo>
                  <a:pt x="170" y="318"/>
                  <a:pt x="42" y="301"/>
                  <a:pt x="0" y="311"/>
                </a:cubicBezTo>
              </a:path>
            </a:pathLst>
          </a:cu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" name="Line 15"/>
          <p:cNvSpPr>
            <a:spLocks noChangeShapeType="1"/>
          </p:cNvSpPr>
          <p:nvPr/>
        </p:nvSpPr>
        <p:spPr bwMode="auto">
          <a:xfrm>
            <a:off x="5599321" y="2912897"/>
            <a:ext cx="1233806" cy="0"/>
          </a:xfrm>
          <a:prstGeom prst="line">
            <a:avLst/>
          </a:prstGeom>
          <a:noFill/>
          <a:ln w="38100">
            <a:solidFill>
              <a:srgbClr val="FF9933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Freeform 16"/>
          <p:cNvSpPr>
            <a:spLocks/>
          </p:cNvSpPr>
          <p:nvPr/>
        </p:nvSpPr>
        <p:spPr bwMode="auto">
          <a:xfrm>
            <a:off x="6372434" y="2937028"/>
            <a:ext cx="509587" cy="563563"/>
          </a:xfrm>
          <a:custGeom>
            <a:avLst/>
            <a:gdLst>
              <a:gd name="T0" fmla="*/ 2147483647 w 321"/>
              <a:gd name="T1" fmla="*/ 0 h 464"/>
              <a:gd name="T2" fmla="*/ 2147483647 w 321"/>
              <a:gd name="T3" fmla="*/ 2147483647 h 464"/>
              <a:gd name="T4" fmla="*/ 0 w 321"/>
              <a:gd name="T5" fmla="*/ 2147483647 h 464"/>
              <a:gd name="T6" fmla="*/ 0 60000 65536"/>
              <a:gd name="T7" fmla="*/ 0 60000 65536"/>
              <a:gd name="T8" fmla="*/ 0 60000 65536"/>
              <a:gd name="T9" fmla="*/ 0 w 321"/>
              <a:gd name="T10" fmla="*/ 0 h 464"/>
              <a:gd name="T11" fmla="*/ 321 w 321"/>
              <a:gd name="T12" fmla="*/ 464 h 4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1" h="464">
                <a:moveTo>
                  <a:pt x="294" y="0"/>
                </a:moveTo>
                <a:cubicBezTo>
                  <a:pt x="292" y="64"/>
                  <a:pt x="321" y="310"/>
                  <a:pt x="272" y="384"/>
                </a:cubicBezTo>
                <a:cubicBezTo>
                  <a:pt x="204" y="464"/>
                  <a:pt x="57" y="431"/>
                  <a:pt x="0" y="443"/>
                </a:cubicBezTo>
              </a:path>
            </a:pathLst>
          </a:cu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Line 17"/>
          <p:cNvSpPr>
            <a:spLocks noChangeShapeType="1"/>
          </p:cNvSpPr>
          <p:nvPr/>
        </p:nvSpPr>
        <p:spPr bwMode="auto">
          <a:xfrm flipV="1">
            <a:off x="3540652" y="3542182"/>
            <a:ext cx="0" cy="48958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Text Box 18"/>
          <p:cNvSpPr txBox="1">
            <a:spLocks noChangeArrowheads="1"/>
          </p:cNvSpPr>
          <p:nvPr/>
        </p:nvSpPr>
        <p:spPr bwMode="auto">
          <a:xfrm>
            <a:off x="3217436" y="3077998"/>
            <a:ext cx="791210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ea typeface="隶书" pitchFamily="49" charset="-122"/>
              </a:rPr>
              <a:t>U</a:t>
            </a:r>
            <a:r>
              <a:rPr lang="en-US" altLang="zh-CN" i="0" baseline="-25000" dirty="0">
                <a:solidFill>
                  <a:schemeClr val="tx1"/>
                </a:solidFill>
                <a:ea typeface="隶书" pitchFamily="49" charset="-122"/>
              </a:rPr>
              <a:t>BR</a:t>
            </a:r>
          </a:p>
        </p:txBody>
      </p:sp>
      <p:sp>
        <p:nvSpPr>
          <p:cNvPr id="65" name="Line 19"/>
          <p:cNvSpPr>
            <a:spLocks noChangeShapeType="1"/>
          </p:cNvSpPr>
          <p:nvPr/>
        </p:nvSpPr>
        <p:spPr bwMode="auto">
          <a:xfrm>
            <a:off x="7828806" y="2976398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Text Box 20"/>
          <p:cNvSpPr txBox="1">
            <a:spLocks noChangeArrowheads="1"/>
          </p:cNvSpPr>
          <p:nvPr/>
        </p:nvSpPr>
        <p:spPr bwMode="auto">
          <a:xfrm>
            <a:off x="7549724" y="3544723"/>
            <a:ext cx="823912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ea typeface="隶书" pitchFamily="49" charset="-122"/>
              </a:rPr>
              <a:t>U</a:t>
            </a:r>
            <a:r>
              <a:rPr lang="en-US" altLang="zh-CN" i="0" baseline="-25000" dirty="0">
                <a:solidFill>
                  <a:schemeClr val="tx1"/>
                </a:solidFill>
                <a:ea typeface="隶书" pitchFamily="49" charset="-122"/>
              </a:rPr>
              <a:t>BO</a:t>
            </a:r>
          </a:p>
        </p:txBody>
      </p:sp>
      <p:sp>
        <p:nvSpPr>
          <p:cNvPr id="67" name="Text Box 21"/>
          <p:cNvSpPr txBox="1">
            <a:spLocks noChangeArrowheads="1"/>
          </p:cNvSpPr>
          <p:nvPr/>
        </p:nvSpPr>
        <p:spPr bwMode="auto">
          <a:xfrm>
            <a:off x="4812239" y="676746"/>
            <a:ext cx="823912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ea typeface="隶书" pitchFamily="49" charset="-122"/>
              </a:rPr>
              <a:t>I</a:t>
            </a:r>
          </a:p>
        </p:txBody>
      </p:sp>
      <p:sp>
        <p:nvSpPr>
          <p:cNvPr id="68" name="Text Box 22"/>
          <p:cNvSpPr txBox="1">
            <a:spLocks noChangeArrowheads="1"/>
          </p:cNvSpPr>
          <p:nvPr/>
        </p:nvSpPr>
        <p:spPr bwMode="auto">
          <a:xfrm>
            <a:off x="8222189" y="3454236"/>
            <a:ext cx="641350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ea typeface="隶书" pitchFamily="49" charset="-122"/>
              </a:rPr>
              <a:t>U</a:t>
            </a:r>
          </a:p>
        </p:txBody>
      </p:sp>
      <p:sp>
        <p:nvSpPr>
          <p:cNvPr id="69" name="Line 23"/>
          <p:cNvSpPr>
            <a:spLocks noChangeShapeType="1"/>
          </p:cNvSpPr>
          <p:nvPr/>
        </p:nvSpPr>
        <p:spPr bwMode="auto">
          <a:xfrm flipH="1">
            <a:off x="4736039" y="2919882"/>
            <a:ext cx="555625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0" name="Text Box 24"/>
          <p:cNvSpPr txBox="1">
            <a:spLocks noChangeArrowheads="1"/>
          </p:cNvSpPr>
          <p:nvPr/>
        </p:nvSpPr>
        <p:spPr bwMode="auto">
          <a:xfrm>
            <a:off x="4293126" y="2586508"/>
            <a:ext cx="712787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ea typeface="隶书" pitchFamily="49" charset="-122"/>
              </a:rPr>
              <a:t>I</a:t>
            </a:r>
            <a:r>
              <a:rPr lang="en-US" altLang="zh-CN" i="0" baseline="-25000" dirty="0">
                <a:solidFill>
                  <a:schemeClr val="tx1"/>
                </a:solidFill>
                <a:ea typeface="隶书" pitchFamily="49" charset="-122"/>
              </a:rPr>
              <a:t>H</a:t>
            </a:r>
          </a:p>
        </p:txBody>
      </p:sp>
      <p:sp>
        <p:nvSpPr>
          <p:cNvPr id="71" name="Text Box 26"/>
          <p:cNvSpPr txBox="1">
            <a:spLocks noChangeArrowheads="1"/>
          </p:cNvSpPr>
          <p:nvPr/>
        </p:nvSpPr>
        <p:spPr bwMode="auto">
          <a:xfrm>
            <a:off x="6615639" y="2363623"/>
            <a:ext cx="887412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+mn-lt"/>
                <a:ea typeface="隶书" pitchFamily="49" charset="-122"/>
              </a:rPr>
              <a:t>I</a:t>
            </a:r>
            <a:r>
              <a:rPr lang="en-US" altLang="zh-CN" i="0" baseline="-25000" dirty="0">
                <a:solidFill>
                  <a:schemeClr val="tx1"/>
                </a:solidFill>
                <a:latin typeface="+mn-lt"/>
                <a:ea typeface="隶书" pitchFamily="49" charset="-122"/>
              </a:rPr>
              <a:t>G1</a:t>
            </a:r>
          </a:p>
        </p:txBody>
      </p:sp>
      <p:sp>
        <p:nvSpPr>
          <p:cNvPr id="72" name="Text Box 27"/>
          <p:cNvSpPr txBox="1">
            <a:spLocks noChangeArrowheads="1"/>
          </p:cNvSpPr>
          <p:nvPr/>
        </p:nvSpPr>
        <p:spPr bwMode="auto">
          <a:xfrm>
            <a:off x="5810776" y="2372831"/>
            <a:ext cx="1039813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+mn-lt"/>
                <a:ea typeface="隶书" pitchFamily="49" charset="-122"/>
              </a:rPr>
              <a:t>I</a:t>
            </a:r>
            <a:r>
              <a:rPr lang="en-US" altLang="zh-CN" i="0" baseline="-25000" dirty="0">
                <a:solidFill>
                  <a:schemeClr val="tx1"/>
                </a:solidFill>
                <a:latin typeface="+mn-lt"/>
                <a:ea typeface="隶书" pitchFamily="49" charset="-122"/>
              </a:rPr>
              <a:t>G2</a:t>
            </a:r>
          </a:p>
        </p:txBody>
      </p:sp>
      <p:sp>
        <p:nvSpPr>
          <p:cNvPr id="74" name="Line 29"/>
          <p:cNvSpPr>
            <a:spLocks noChangeShapeType="1"/>
          </p:cNvSpPr>
          <p:nvPr/>
        </p:nvSpPr>
        <p:spPr bwMode="auto">
          <a:xfrm rot="20009072" flipH="1">
            <a:off x="5086876" y="2422996"/>
            <a:ext cx="225425" cy="258762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Freeform 30"/>
          <p:cNvSpPr>
            <a:spLocks/>
          </p:cNvSpPr>
          <p:nvPr/>
        </p:nvSpPr>
        <p:spPr bwMode="auto">
          <a:xfrm>
            <a:off x="5136089" y="2694458"/>
            <a:ext cx="466725" cy="273050"/>
          </a:xfrm>
          <a:custGeom>
            <a:avLst/>
            <a:gdLst>
              <a:gd name="T0" fmla="*/ 2147483647 w 294"/>
              <a:gd name="T1" fmla="*/ 0 h 172"/>
              <a:gd name="T2" fmla="*/ 2147483647 w 294"/>
              <a:gd name="T3" fmla="*/ 2147483647 h 172"/>
              <a:gd name="T4" fmla="*/ 2147483647 w 294"/>
              <a:gd name="T5" fmla="*/ 2147483647 h 172"/>
              <a:gd name="T6" fmla="*/ 0 60000 65536"/>
              <a:gd name="T7" fmla="*/ 0 60000 65536"/>
              <a:gd name="T8" fmla="*/ 0 60000 65536"/>
              <a:gd name="T9" fmla="*/ 0 w 294"/>
              <a:gd name="T10" fmla="*/ 0 h 172"/>
              <a:gd name="T11" fmla="*/ 294 w 294"/>
              <a:gd name="T12" fmla="*/ 172 h 1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4" h="172">
                <a:moveTo>
                  <a:pt x="15" y="0"/>
                </a:moveTo>
                <a:cubicBezTo>
                  <a:pt x="20" y="19"/>
                  <a:pt x="0" y="91"/>
                  <a:pt x="46" y="115"/>
                </a:cubicBezTo>
                <a:cubicBezTo>
                  <a:pt x="70" y="172"/>
                  <a:pt x="242" y="137"/>
                  <a:pt x="294" y="143"/>
                </a:cubicBezTo>
              </a:path>
            </a:pathLst>
          </a:cu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6" name="Freeform 31"/>
          <p:cNvSpPr>
            <a:spLocks/>
          </p:cNvSpPr>
          <p:nvPr/>
        </p:nvSpPr>
        <p:spPr bwMode="auto">
          <a:xfrm>
            <a:off x="5145614" y="754533"/>
            <a:ext cx="487362" cy="2047875"/>
          </a:xfrm>
          <a:custGeom>
            <a:avLst/>
            <a:gdLst>
              <a:gd name="T0" fmla="*/ 2147483647 w 169"/>
              <a:gd name="T1" fmla="*/ 0 h 734"/>
              <a:gd name="T2" fmla="*/ 0 w 169"/>
              <a:gd name="T3" fmla="*/ 2147483647 h 734"/>
              <a:gd name="T4" fmla="*/ 0 60000 65536"/>
              <a:gd name="T5" fmla="*/ 0 60000 65536"/>
              <a:gd name="T6" fmla="*/ 0 w 169"/>
              <a:gd name="T7" fmla="*/ 0 h 734"/>
              <a:gd name="T8" fmla="*/ 169 w 169"/>
              <a:gd name="T9" fmla="*/ 734 h 73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69" h="734">
                <a:moveTo>
                  <a:pt x="169" y="0"/>
                </a:moveTo>
                <a:cubicBezTo>
                  <a:pt x="141" y="122"/>
                  <a:pt x="35" y="581"/>
                  <a:pt x="0" y="734"/>
                </a:cubicBezTo>
              </a:path>
            </a:pathLst>
          </a:custGeom>
          <a:noFill/>
          <a:ln w="57150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7" name="Line 58"/>
          <p:cNvSpPr>
            <a:spLocks noChangeShapeType="1"/>
          </p:cNvSpPr>
          <p:nvPr/>
        </p:nvSpPr>
        <p:spPr bwMode="auto">
          <a:xfrm>
            <a:off x="6923615" y="3478683"/>
            <a:ext cx="533826" cy="656437"/>
          </a:xfrm>
          <a:prstGeom prst="line">
            <a:avLst/>
          </a:prstGeom>
          <a:noFill/>
          <a:ln w="9525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1" name="Text Box 59"/>
          <p:cNvSpPr txBox="1">
            <a:spLocks noChangeArrowheads="1"/>
          </p:cNvSpPr>
          <p:nvPr/>
        </p:nvSpPr>
        <p:spPr bwMode="auto">
          <a:xfrm>
            <a:off x="5306169" y="4031790"/>
            <a:ext cx="30702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i="0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没有导通时的特性</a:t>
            </a:r>
          </a:p>
        </p:txBody>
      </p:sp>
      <p:sp>
        <p:nvSpPr>
          <p:cNvPr id="83" name="Line 60"/>
          <p:cNvSpPr>
            <a:spLocks noChangeShapeType="1"/>
          </p:cNvSpPr>
          <p:nvPr/>
        </p:nvSpPr>
        <p:spPr bwMode="auto">
          <a:xfrm flipV="1">
            <a:off x="5436948" y="1261242"/>
            <a:ext cx="774667" cy="503160"/>
          </a:xfrm>
          <a:prstGeom prst="line">
            <a:avLst/>
          </a:prstGeom>
          <a:noFill/>
          <a:ln w="9525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4" name="Text Box 61"/>
          <p:cNvSpPr txBox="1">
            <a:spLocks noChangeArrowheads="1"/>
          </p:cNvSpPr>
          <p:nvPr/>
        </p:nvSpPr>
        <p:spPr bwMode="auto">
          <a:xfrm>
            <a:off x="6230369" y="970652"/>
            <a:ext cx="23495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i="0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导通时的特性</a:t>
            </a:r>
          </a:p>
        </p:txBody>
      </p:sp>
      <p:sp>
        <p:nvSpPr>
          <p:cNvPr id="89" name="Text Box 78"/>
          <p:cNvSpPr txBox="1">
            <a:spLocks noChangeArrowheads="1"/>
          </p:cNvSpPr>
          <p:nvPr/>
        </p:nvSpPr>
        <p:spPr bwMode="auto">
          <a:xfrm>
            <a:off x="4996815" y="4460875"/>
            <a:ext cx="3775393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i="0" dirty="0">
                <a:solidFill>
                  <a:schemeClr val="accent2"/>
                </a:solidFill>
                <a:latin typeface="华文中宋" pitchFamily="2" charset="-122"/>
                <a:ea typeface="华文中宋" pitchFamily="2" charset="-122"/>
              </a:rPr>
              <a:t>控制极未加正向电压时</a:t>
            </a:r>
          </a:p>
        </p:txBody>
      </p:sp>
      <p:sp>
        <p:nvSpPr>
          <p:cNvPr id="90" name="Text Box 79"/>
          <p:cNvSpPr txBox="1">
            <a:spLocks noChangeArrowheads="1"/>
          </p:cNvSpPr>
          <p:nvPr/>
        </p:nvSpPr>
        <p:spPr bwMode="auto">
          <a:xfrm>
            <a:off x="5109528" y="4478020"/>
            <a:ext cx="3416320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i="0" dirty="0">
                <a:solidFill>
                  <a:schemeClr val="accent2"/>
                </a:solidFill>
                <a:latin typeface="华文中宋" pitchFamily="2" charset="-122"/>
                <a:ea typeface="华文中宋" pitchFamily="2" charset="-122"/>
              </a:rPr>
              <a:t>控制极加正向电压时</a:t>
            </a:r>
          </a:p>
        </p:txBody>
      </p:sp>
      <p:sp>
        <p:nvSpPr>
          <p:cNvPr id="91" name="Text Box 80"/>
          <p:cNvSpPr txBox="1">
            <a:spLocks noChangeArrowheads="1"/>
          </p:cNvSpPr>
          <p:nvPr/>
        </p:nvSpPr>
        <p:spPr bwMode="auto">
          <a:xfrm>
            <a:off x="4752909" y="3541235"/>
            <a:ext cx="311150" cy="3968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3" name="Text Box 25"/>
          <p:cNvSpPr txBox="1">
            <a:spLocks noChangeArrowheads="1"/>
          </p:cNvSpPr>
          <p:nvPr/>
        </p:nvSpPr>
        <p:spPr bwMode="auto">
          <a:xfrm>
            <a:off x="7511940" y="2372196"/>
            <a:ext cx="1048385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 smtClean="0">
                <a:solidFill>
                  <a:schemeClr val="tx1"/>
                </a:solidFill>
                <a:latin typeface="+mn-lt"/>
                <a:ea typeface="隶书" pitchFamily="49" charset="-122"/>
              </a:rPr>
              <a:t>I</a:t>
            </a:r>
            <a:r>
              <a:rPr lang="en-US" altLang="zh-CN" i="0" baseline="-25000" dirty="0" smtClean="0">
                <a:solidFill>
                  <a:schemeClr val="tx1"/>
                </a:solidFill>
                <a:latin typeface="+mn-lt"/>
                <a:ea typeface="隶书" pitchFamily="49" charset="-122"/>
              </a:rPr>
              <a:t>G0 </a:t>
            </a:r>
            <a:r>
              <a:rPr lang="en-US" altLang="zh-CN" i="0" dirty="0" smtClean="0">
                <a:solidFill>
                  <a:schemeClr val="tx1"/>
                </a:solidFill>
                <a:latin typeface="+mn-lt"/>
                <a:ea typeface="隶书" pitchFamily="49" charset="-122"/>
              </a:rPr>
              <a:t>=</a:t>
            </a:r>
            <a:r>
              <a:rPr lang="en-US" altLang="zh-CN" i="0" dirty="0">
                <a:solidFill>
                  <a:schemeClr val="tx1"/>
                </a:solidFill>
                <a:latin typeface="+mn-lt"/>
                <a:ea typeface="隶书" pitchFamily="49" charset="-122"/>
              </a:rPr>
              <a:t>0</a:t>
            </a:r>
          </a:p>
        </p:txBody>
      </p:sp>
      <p:sp>
        <p:nvSpPr>
          <p:cNvPr id="94" name="Text Box 27"/>
          <p:cNvSpPr txBox="1">
            <a:spLocks noChangeArrowheads="1"/>
          </p:cNvSpPr>
          <p:nvPr/>
        </p:nvSpPr>
        <p:spPr bwMode="auto">
          <a:xfrm>
            <a:off x="6323221" y="2408073"/>
            <a:ext cx="361950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i="0" dirty="0">
                <a:solidFill>
                  <a:schemeClr val="tx1"/>
                </a:solidFill>
                <a:latin typeface="+mn-lt"/>
                <a:ea typeface="隶书" pitchFamily="49" charset="-122"/>
              </a:rPr>
              <a:t>&gt;</a:t>
            </a:r>
          </a:p>
        </p:txBody>
      </p:sp>
      <p:sp>
        <p:nvSpPr>
          <p:cNvPr id="95" name="Text Box 27"/>
          <p:cNvSpPr txBox="1">
            <a:spLocks noChangeArrowheads="1"/>
          </p:cNvSpPr>
          <p:nvPr/>
        </p:nvSpPr>
        <p:spPr bwMode="auto">
          <a:xfrm>
            <a:off x="7120781" y="2412201"/>
            <a:ext cx="361950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i="0" dirty="0">
                <a:solidFill>
                  <a:schemeClr val="tx1"/>
                </a:solidFill>
                <a:latin typeface="+mn-lt"/>
                <a:ea typeface="隶书" pitchFamily="49" charset="-122"/>
              </a:rPr>
              <a:t>&gt;</a:t>
            </a:r>
          </a:p>
        </p:txBody>
      </p:sp>
      <p:sp>
        <p:nvSpPr>
          <p:cNvPr id="96" name="Text Box 2"/>
          <p:cNvSpPr txBox="1">
            <a:spLocks noChangeArrowheads="1"/>
          </p:cNvSpPr>
          <p:nvPr/>
        </p:nvSpPr>
        <p:spPr bwMode="auto">
          <a:xfrm>
            <a:off x="304998" y="306823"/>
            <a:ext cx="421571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2"/>
              </a:buBlip>
            </a:pPr>
            <a:r>
              <a:rPr lang="en-US" altLang="zh-CN" sz="3200" b="1" i="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3200" b="1" i="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晶闸管的伏安特性</a:t>
            </a:r>
            <a:endParaRPr lang="zh-CN" altLang="en-US" sz="3200" b="1" i="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1992290" y="856353"/>
            <a:ext cx="2247845" cy="2248423"/>
            <a:chOff x="899564" y="1254345"/>
            <a:chExt cx="2247845" cy="2248423"/>
          </a:xfrm>
        </p:grpSpPr>
        <p:sp>
          <p:nvSpPr>
            <p:cNvPr id="49" name="Line 3"/>
            <p:cNvSpPr>
              <a:spLocks noChangeShapeType="1"/>
            </p:cNvSpPr>
            <p:nvPr/>
          </p:nvSpPr>
          <p:spPr bwMode="auto">
            <a:xfrm flipH="1">
              <a:off x="1811774" y="1492797"/>
              <a:ext cx="0" cy="339725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headEnd/>
              <a:tailEnd type="triangle" w="sm" len="lg"/>
            </a:ln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Text Box 4"/>
            <p:cNvSpPr txBox="1">
              <a:spLocks noChangeArrowheads="1"/>
            </p:cNvSpPr>
            <p:nvPr/>
          </p:nvSpPr>
          <p:spPr bwMode="auto">
            <a:xfrm>
              <a:off x="1815608" y="1418897"/>
              <a:ext cx="5715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ea typeface="隶书" pitchFamily="49" charset="-122"/>
                </a:rPr>
                <a:t>I</a:t>
              </a:r>
            </a:p>
          </p:txBody>
        </p:sp>
        <p:sp>
          <p:nvSpPr>
            <p:cNvPr id="51" name="Text Box 5"/>
            <p:cNvSpPr txBox="1">
              <a:spLocks noChangeArrowheads="1"/>
            </p:cNvSpPr>
            <p:nvPr/>
          </p:nvSpPr>
          <p:spPr bwMode="auto">
            <a:xfrm>
              <a:off x="2652109" y="3030593"/>
              <a:ext cx="4953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0" dirty="0">
                  <a:solidFill>
                    <a:schemeClr val="tx1"/>
                  </a:solidFill>
                  <a:ea typeface="隶书" pitchFamily="49" charset="-122"/>
                </a:rPr>
                <a:t>G</a:t>
              </a:r>
            </a:p>
          </p:txBody>
        </p:sp>
        <p:grpSp>
          <p:nvGrpSpPr>
            <p:cNvPr id="85" name="Group 65"/>
            <p:cNvGrpSpPr>
              <a:grpSpLocks/>
            </p:cNvGrpSpPr>
            <p:nvPr/>
          </p:nvGrpSpPr>
          <p:grpSpPr bwMode="auto">
            <a:xfrm>
              <a:off x="899564" y="1719810"/>
              <a:ext cx="546100" cy="1625600"/>
              <a:chOff x="504" y="872"/>
              <a:chExt cx="344" cy="1024"/>
            </a:xfrm>
          </p:grpSpPr>
          <p:sp>
            <p:nvSpPr>
              <p:cNvPr id="86" name="Text Box 66"/>
              <p:cNvSpPr txBox="1">
                <a:spLocks noChangeArrowheads="1"/>
              </p:cNvSpPr>
              <p:nvPr/>
            </p:nvSpPr>
            <p:spPr bwMode="auto">
              <a:xfrm>
                <a:off x="528" y="1248"/>
                <a:ext cx="320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chemeClr val="tx1"/>
                    </a:solidFill>
                    <a:latin typeface="+mn-lt"/>
                    <a:ea typeface="华文中宋" pitchFamily="2" charset="-122"/>
                  </a:rPr>
                  <a:t>U</a:t>
                </a:r>
              </a:p>
            </p:txBody>
          </p:sp>
          <p:sp>
            <p:nvSpPr>
              <p:cNvPr id="87" name="Text Box 67"/>
              <p:cNvSpPr txBox="1">
                <a:spLocks noChangeArrowheads="1"/>
              </p:cNvSpPr>
              <p:nvPr/>
            </p:nvSpPr>
            <p:spPr bwMode="auto">
              <a:xfrm>
                <a:off x="520" y="872"/>
                <a:ext cx="27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b="1" i="0" dirty="0">
                    <a:solidFill>
                      <a:schemeClr val="tx1"/>
                    </a:solidFill>
                    <a:latin typeface="+mn-lt"/>
                    <a:ea typeface="华文中宋" pitchFamily="2" charset="-122"/>
                  </a:rPr>
                  <a:t>＋</a:t>
                </a:r>
              </a:p>
            </p:txBody>
          </p:sp>
          <p:sp>
            <p:nvSpPr>
              <p:cNvPr id="88" name="Text Box 68"/>
              <p:cNvSpPr txBox="1">
                <a:spLocks noChangeArrowheads="1"/>
              </p:cNvSpPr>
              <p:nvPr/>
            </p:nvSpPr>
            <p:spPr bwMode="auto">
              <a:xfrm>
                <a:off x="504" y="1608"/>
                <a:ext cx="139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b="1" i="0">
                    <a:solidFill>
                      <a:schemeClr val="tx1"/>
                    </a:solidFill>
                    <a:latin typeface="+mn-lt"/>
                    <a:ea typeface="华文中宋" pitchFamily="2" charset="-122"/>
                  </a:rPr>
                  <a:t>－</a:t>
                </a:r>
              </a:p>
            </p:txBody>
          </p:sp>
        </p:grpSp>
        <p:cxnSp>
          <p:nvCxnSpPr>
            <p:cNvPr id="78" name="直接连接符 77"/>
            <p:cNvCxnSpPr/>
            <p:nvPr/>
          </p:nvCxnSpPr>
          <p:spPr bwMode="auto">
            <a:xfrm flipV="1">
              <a:off x="1383753" y="2654849"/>
              <a:ext cx="70961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9" name="等腰三角形 78"/>
            <p:cNvSpPr/>
            <p:nvPr/>
          </p:nvSpPr>
          <p:spPr bwMode="auto">
            <a:xfrm rot="10800000">
              <a:off x="1407565" y="2188123"/>
              <a:ext cx="676275" cy="457200"/>
            </a:xfrm>
            <a:prstGeom prst="triangl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98" name="直接连接符 97"/>
            <p:cNvCxnSpPr/>
            <p:nvPr/>
          </p:nvCxnSpPr>
          <p:spPr bwMode="auto">
            <a:xfrm rot="16200000" flipV="1">
              <a:off x="840829" y="2407197"/>
              <a:ext cx="1819276" cy="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直接连接符 101"/>
            <p:cNvCxnSpPr>
              <a:stCxn id="79" idx="0"/>
            </p:cNvCxnSpPr>
            <p:nvPr/>
          </p:nvCxnSpPr>
          <p:spPr bwMode="auto">
            <a:xfrm rot="16200000" flipH="1">
              <a:off x="1688552" y="2702472"/>
              <a:ext cx="442913" cy="32861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直接连接符 103"/>
            <p:cNvCxnSpPr/>
            <p:nvPr/>
          </p:nvCxnSpPr>
          <p:spPr bwMode="auto">
            <a:xfrm>
              <a:off x="2069553" y="3083473"/>
              <a:ext cx="771525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9" name="Text Box 5"/>
            <p:cNvSpPr txBox="1">
              <a:spLocks noChangeArrowheads="1"/>
            </p:cNvSpPr>
            <p:nvPr/>
          </p:nvSpPr>
          <p:spPr bwMode="auto">
            <a:xfrm>
              <a:off x="1327807" y="1254345"/>
              <a:ext cx="4953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0" dirty="0" smtClean="0">
                  <a:solidFill>
                    <a:schemeClr val="tx1"/>
                  </a:solidFill>
                  <a:ea typeface="隶书" pitchFamily="49" charset="-122"/>
                </a:rPr>
                <a:t>A</a:t>
              </a:r>
              <a:endParaRPr lang="en-US" altLang="zh-CN" i="0" dirty="0">
                <a:solidFill>
                  <a:schemeClr val="tx1"/>
                </a:solidFill>
                <a:ea typeface="隶书" pitchFamily="49" charset="-122"/>
              </a:endParaRPr>
            </a:p>
          </p:txBody>
        </p:sp>
        <p:sp>
          <p:nvSpPr>
            <p:cNvPr id="110" name="Text Box 5"/>
            <p:cNvSpPr txBox="1">
              <a:spLocks noChangeArrowheads="1"/>
            </p:cNvSpPr>
            <p:nvPr/>
          </p:nvSpPr>
          <p:spPr bwMode="auto">
            <a:xfrm>
              <a:off x="1359337" y="3041103"/>
              <a:ext cx="4953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0" dirty="0" smtClean="0">
                  <a:solidFill>
                    <a:schemeClr val="tx1"/>
                  </a:solidFill>
                  <a:ea typeface="隶书" pitchFamily="49" charset="-122"/>
                </a:rPr>
                <a:t>K</a:t>
              </a:r>
              <a:endParaRPr lang="en-US" altLang="zh-CN" i="0" dirty="0">
                <a:solidFill>
                  <a:schemeClr val="tx1"/>
                </a:solidFill>
                <a:ea typeface="隶书" pitchFamily="49" charset="-122"/>
              </a:endParaRPr>
            </a:p>
          </p:txBody>
        </p:sp>
      </p:grpSp>
      <p:sp>
        <p:nvSpPr>
          <p:cNvPr id="73" name="Line 19"/>
          <p:cNvSpPr>
            <a:spLocks noChangeShapeType="1"/>
          </p:cNvSpPr>
          <p:nvPr/>
        </p:nvSpPr>
        <p:spPr bwMode="auto">
          <a:xfrm>
            <a:off x="6833126" y="3067838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0" name="Text Box 20"/>
          <p:cNvSpPr txBox="1">
            <a:spLocks noChangeArrowheads="1"/>
          </p:cNvSpPr>
          <p:nvPr/>
        </p:nvSpPr>
        <p:spPr bwMode="auto">
          <a:xfrm>
            <a:off x="6594684" y="3554883"/>
            <a:ext cx="527476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 smtClean="0">
                <a:solidFill>
                  <a:schemeClr val="tx1"/>
                </a:solidFill>
                <a:ea typeface="隶书" pitchFamily="49" charset="-122"/>
              </a:rPr>
              <a:t>U</a:t>
            </a:r>
            <a:r>
              <a:rPr lang="en-US" altLang="zh-CN" i="0" baseline="-25000" dirty="0" smtClean="0">
                <a:solidFill>
                  <a:schemeClr val="tx1"/>
                </a:solidFill>
                <a:ea typeface="隶书" pitchFamily="49" charset="-122"/>
              </a:rPr>
              <a:t>1</a:t>
            </a:r>
            <a:endParaRPr lang="en-US" altLang="zh-CN" i="0" baseline="-25000" dirty="0">
              <a:solidFill>
                <a:schemeClr val="tx1"/>
              </a:solidFill>
              <a:ea typeface="隶书" pitchFamily="49" charset="-122"/>
            </a:endParaRPr>
          </a:p>
        </p:txBody>
      </p:sp>
      <p:sp>
        <p:nvSpPr>
          <p:cNvPr id="82" name="Line 19"/>
          <p:cNvSpPr>
            <a:spLocks noChangeShapeType="1"/>
          </p:cNvSpPr>
          <p:nvPr/>
        </p:nvSpPr>
        <p:spPr bwMode="auto">
          <a:xfrm>
            <a:off x="6020326" y="3037358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2" name="Text Box 20"/>
          <p:cNvSpPr txBox="1">
            <a:spLocks noChangeArrowheads="1"/>
          </p:cNvSpPr>
          <p:nvPr/>
        </p:nvSpPr>
        <p:spPr bwMode="auto">
          <a:xfrm>
            <a:off x="5761564" y="3524403"/>
            <a:ext cx="527476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 smtClean="0">
                <a:solidFill>
                  <a:schemeClr val="tx1"/>
                </a:solidFill>
                <a:ea typeface="隶书" pitchFamily="49" charset="-122"/>
              </a:rPr>
              <a:t>U</a:t>
            </a:r>
            <a:r>
              <a:rPr lang="en-US" altLang="zh-CN" i="0" baseline="-25000" dirty="0" smtClean="0">
                <a:solidFill>
                  <a:schemeClr val="tx1"/>
                </a:solidFill>
                <a:ea typeface="隶书" pitchFamily="49" charset="-122"/>
              </a:rPr>
              <a:t>2</a:t>
            </a:r>
            <a:endParaRPr lang="en-US" altLang="zh-CN" i="0" baseline="-25000" dirty="0">
              <a:solidFill>
                <a:schemeClr val="tx1"/>
              </a:solidFill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"/>
                            </p:stCondLst>
                            <p:childTnLst>
                              <p:par>
                                <p:cTn id="10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000"/>
                            </p:stCondLst>
                            <p:childTnLst>
                              <p:par>
                                <p:cTn id="10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"/>
                            </p:stCondLst>
                            <p:childTnLst>
                              <p:par>
                                <p:cTn id="1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00"/>
                            </p:stCondLst>
                            <p:childTnLst>
                              <p:par>
                                <p:cTn id="1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500"/>
                            </p:stCondLst>
                            <p:childTnLst>
                              <p:par>
                                <p:cTn id="1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000"/>
                            </p:stCondLst>
                            <p:childTnLst>
                              <p:par>
                                <p:cTn id="1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utoUpdateAnimBg="0"/>
      <p:bldP spid="65" grpId="0" animBg="1"/>
      <p:bldP spid="66" grpId="0" autoUpdateAnimBg="0"/>
      <p:bldP spid="67" grpId="0" autoUpdateAnimBg="0"/>
      <p:bldP spid="68" grpId="0" autoUpdateAnimBg="0"/>
      <p:bldP spid="69" grpId="0" animBg="1"/>
      <p:bldP spid="70" grpId="0" autoUpdateAnimBg="0"/>
      <p:bldP spid="71" grpId="0" autoUpdateAnimBg="0"/>
      <p:bldP spid="72" grpId="0" autoUpdateAnimBg="0"/>
      <p:bldP spid="74" grpId="0" animBg="1"/>
      <p:bldP spid="75" grpId="0" animBg="1"/>
      <p:bldP spid="76" grpId="0" animBg="1"/>
      <p:bldP spid="77" grpId="0" animBg="1"/>
      <p:bldP spid="81" grpId="0" autoUpdateAnimBg="0"/>
      <p:bldP spid="83" grpId="0" animBg="1"/>
      <p:bldP spid="84" grpId="0" autoUpdateAnimBg="0"/>
      <p:bldP spid="89" grpId="0"/>
      <p:bldP spid="89" grpId="1"/>
      <p:bldP spid="90" grpId="0"/>
      <p:bldP spid="91" grpId="0"/>
      <p:bldP spid="93" grpId="0" autoUpdateAnimBg="0"/>
      <p:bldP spid="94" grpId="0" autoUpdateAnimBg="0"/>
      <p:bldP spid="95" grpId="0" autoUpdateAnimBg="0"/>
      <p:bldP spid="73" grpId="0" animBg="1"/>
      <p:bldP spid="80" grpId="0" autoUpdateAnimBg="0"/>
      <p:bldP spid="82" grpId="0" animBg="1"/>
      <p:bldP spid="92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488056" y="354965"/>
            <a:ext cx="44513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晶闸管的主要参数</a:t>
            </a:r>
          </a:p>
        </p:txBody>
      </p:sp>
      <p:grpSp>
        <p:nvGrpSpPr>
          <p:cNvPr id="26" name="组合 29"/>
          <p:cNvGrpSpPr>
            <a:grpSpLocks/>
          </p:cNvGrpSpPr>
          <p:nvPr/>
        </p:nvGrpSpPr>
        <p:grpSpPr bwMode="auto">
          <a:xfrm>
            <a:off x="900806" y="3415347"/>
            <a:ext cx="3509962" cy="519113"/>
            <a:chOff x="1820183" y="3270251"/>
            <a:chExt cx="3509964" cy="519113"/>
          </a:xfrm>
        </p:grpSpPr>
        <p:sp>
          <p:nvSpPr>
            <p:cNvPr id="27" name="Text Box 16"/>
            <p:cNvSpPr txBox="1">
              <a:spLocks noChangeArrowheads="1"/>
            </p:cNvSpPr>
            <p:nvPr/>
          </p:nvSpPr>
          <p:spPr bwMode="auto">
            <a:xfrm>
              <a:off x="2053546" y="3270251"/>
              <a:ext cx="3276601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i="0" dirty="0" smtClean="0">
                  <a:solidFill>
                    <a:schemeClr val="tx1"/>
                  </a:solidFill>
                  <a:latin typeface="+mn-lt"/>
                  <a:ea typeface="华文中宋" pitchFamily="2" charset="-122"/>
                </a:rPr>
                <a:t>正向平均电流 </a:t>
              </a:r>
              <a:r>
                <a:rPr lang="en-US" altLang="zh-CN" sz="2800" b="1" dirty="0" smtClean="0">
                  <a:solidFill>
                    <a:schemeClr val="tx1"/>
                  </a:solidFill>
                  <a:latin typeface="+mn-lt"/>
                  <a:ea typeface="华文中宋" pitchFamily="2" charset="-122"/>
                </a:rPr>
                <a:t>I</a:t>
              </a:r>
              <a:r>
                <a:rPr lang="en-US" altLang="zh-CN" sz="2800" b="1" i="0" baseline="-25000" dirty="0" smtClean="0">
                  <a:solidFill>
                    <a:schemeClr val="tx1"/>
                  </a:solidFill>
                  <a:latin typeface="+mn-lt"/>
                  <a:ea typeface="华文中宋" pitchFamily="2" charset="-122"/>
                </a:rPr>
                <a:t>F</a:t>
              </a:r>
              <a:endParaRPr lang="en-US" altLang="zh-CN" sz="2800" b="1" i="0" baseline="-25000" dirty="0">
                <a:solidFill>
                  <a:schemeClr val="tx1"/>
                </a:solidFill>
                <a:latin typeface="+mn-lt"/>
                <a:ea typeface="华文中宋" pitchFamily="2" charset="-122"/>
              </a:endParaRPr>
            </a:p>
          </p:txBody>
        </p:sp>
        <p:graphicFrame>
          <p:nvGraphicFramePr>
            <p:cNvPr id="28" name="Object 55"/>
            <p:cNvGraphicFramePr>
              <a:graphicFrameLocks noChangeAspect="1"/>
            </p:cNvGraphicFramePr>
            <p:nvPr/>
          </p:nvGraphicFramePr>
          <p:xfrm>
            <a:off x="1820183" y="3449186"/>
            <a:ext cx="222250" cy="228600"/>
          </p:xfrm>
          <a:graphic>
            <a:graphicData uri="http://schemas.openxmlformats.org/presentationml/2006/ole">
              <p:oleObj spid="_x0000_s6151" name="CorelDRAW" r:id="rId3" imgW="798120" imgH="824760" progId="">
                <p:embed/>
              </p:oleObj>
            </a:graphicData>
          </a:graphic>
        </p:graphicFrame>
      </p:grp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979863" y="978852"/>
            <a:ext cx="4240213" cy="519113"/>
            <a:chOff x="1549" y="1119"/>
            <a:chExt cx="2671" cy="327"/>
          </a:xfrm>
        </p:grpSpPr>
        <p:sp>
          <p:nvSpPr>
            <p:cNvPr id="30" name="Text Box 6"/>
            <p:cNvSpPr txBox="1">
              <a:spLocks noChangeArrowheads="1"/>
            </p:cNvSpPr>
            <p:nvPr/>
          </p:nvSpPr>
          <p:spPr bwMode="auto">
            <a:xfrm>
              <a:off x="1720" y="1119"/>
              <a:ext cx="250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i="0" dirty="0">
                  <a:solidFill>
                    <a:schemeClr val="tx1"/>
                  </a:solidFill>
                  <a:latin typeface="+mn-lt"/>
                  <a:ea typeface="华文中宋" pitchFamily="2" charset="-122"/>
                </a:rPr>
                <a:t>正向转折电压 </a:t>
              </a:r>
              <a:r>
                <a:rPr lang="en-US" altLang="zh-CN" sz="2800" b="1" dirty="0">
                  <a:solidFill>
                    <a:schemeClr val="tx1"/>
                  </a:solidFill>
                  <a:latin typeface="+mn-lt"/>
                  <a:ea typeface="华文中宋" pitchFamily="2" charset="-122"/>
                </a:rPr>
                <a:t>U</a:t>
              </a:r>
              <a:r>
                <a:rPr lang="en-US" altLang="zh-CN" sz="2800" b="1" i="0" baseline="-25000" dirty="0">
                  <a:solidFill>
                    <a:schemeClr val="tx1"/>
                  </a:solidFill>
                  <a:latin typeface="+mn-lt"/>
                  <a:ea typeface="华文中宋" pitchFamily="2" charset="-122"/>
                </a:rPr>
                <a:t>BO</a:t>
              </a:r>
            </a:p>
          </p:txBody>
        </p:sp>
        <p:graphicFrame>
          <p:nvGraphicFramePr>
            <p:cNvPr id="31" name="Object 53"/>
            <p:cNvGraphicFramePr>
              <a:graphicFrameLocks noChangeAspect="1"/>
            </p:cNvGraphicFramePr>
            <p:nvPr/>
          </p:nvGraphicFramePr>
          <p:xfrm>
            <a:off x="1549" y="1232"/>
            <a:ext cx="140" cy="144"/>
          </p:xfrm>
          <a:graphic>
            <a:graphicData uri="http://schemas.openxmlformats.org/presentationml/2006/ole">
              <p:oleObj spid="_x0000_s6152" name="CorelDRAW" r:id="rId4" imgW="798120" imgH="824760" progId="">
                <p:embed/>
              </p:oleObj>
            </a:graphicData>
          </a:graphic>
        </p:graphicFrame>
      </p:grpSp>
      <p:grpSp>
        <p:nvGrpSpPr>
          <p:cNvPr id="32" name="Group 58"/>
          <p:cNvGrpSpPr>
            <a:grpSpLocks/>
          </p:cNvGrpSpPr>
          <p:nvPr/>
        </p:nvGrpSpPr>
        <p:grpSpPr bwMode="auto">
          <a:xfrm>
            <a:off x="932873" y="1924685"/>
            <a:ext cx="3657600" cy="523875"/>
            <a:chOff x="1569" y="1748"/>
            <a:chExt cx="2305" cy="330"/>
          </a:xfrm>
        </p:grpSpPr>
        <p:sp>
          <p:nvSpPr>
            <p:cNvPr id="33" name="Text Box 14"/>
            <p:cNvSpPr txBox="1">
              <a:spLocks noChangeArrowheads="1"/>
            </p:cNvSpPr>
            <p:nvPr/>
          </p:nvSpPr>
          <p:spPr bwMode="auto">
            <a:xfrm>
              <a:off x="1718" y="1748"/>
              <a:ext cx="215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i="0" dirty="0">
                  <a:solidFill>
                    <a:schemeClr val="tx1"/>
                  </a:solidFill>
                  <a:latin typeface="+mn-lt"/>
                  <a:ea typeface="华文中宋" pitchFamily="2" charset="-122"/>
                </a:rPr>
                <a:t>反向转折电压 </a:t>
              </a:r>
              <a:r>
                <a:rPr lang="en-US" altLang="zh-CN" sz="2800" b="1" dirty="0">
                  <a:solidFill>
                    <a:schemeClr val="tx1"/>
                  </a:solidFill>
                  <a:latin typeface="+mn-lt"/>
                  <a:ea typeface="华文中宋" pitchFamily="2" charset="-122"/>
                </a:rPr>
                <a:t>U</a:t>
              </a:r>
              <a:r>
                <a:rPr lang="en-US" altLang="zh-CN" sz="2800" b="1" i="0" baseline="-25000" dirty="0">
                  <a:solidFill>
                    <a:schemeClr val="tx1"/>
                  </a:solidFill>
                  <a:latin typeface="+mn-lt"/>
                  <a:ea typeface="华文中宋" pitchFamily="2" charset="-122"/>
                </a:rPr>
                <a:t>BR</a:t>
              </a:r>
            </a:p>
          </p:txBody>
        </p:sp>
        <p:graphicFrame>
          <p:nvGraphicFramePr>
            <p:cNvPr id="34" name="Object 54"/>
            <p:cNvGraphicFramePr>
              <a:graphicFrameLocks noChangeAspect="1"/>
            </p:cNvGraphicFramePr>
            <p:nvPr/>
          </p:nvGraphicFramePr>
          <p:xfrm>
            <a:off x="1569" y="1864"/>
            <a:ext cx="140" cy="144"/>
          </p:xfrm>
          <a:graphic>
            <a:graphicData uri="http://schemas.openxmlformats.org/presentationml/2006/ole">
              <p:oleObj spid="_x0000_s6153" name="CorelDRAW" r:id="rId5" imgW="798120" imgH="824760" progId="">
                <p:embed/>
              </p:oleObj>
            </a:graphicData>
          </a:graphic>
        </p:graphicFrame>
      </p:grpSp>
      <p:grpSp>
        <p:nvGrpSpPr>
          <p:cNvPr id="35" name="组合 32"/>
          <p:cNvGrpSpPr>
            <a:grpSpLocks/>
          </p:cNvGrpSpPr>
          <p:nvPr/>
        </p:nvGrpSpPr>
        <p:grpSpPr bwMode="auto">
          <a:xfrm>
            <a:off x="934461" y="4024947"/>
            <a:ext cx="2633662" cy="519113"/>
            <a:chOff x="2404383" y="5273447"/>
            <a:chExt cx="2633663" cy="519112"/>
          </a:xfrm>
        </p:grpSpPr>
        <p:sp>
          <p:nvSpPr>
            <p:cNvPr id="36" name="Text Box 32"/>
            <p:cNvSpPr txBox="1">
              <a:spLocks noChangeArrowheads="1"/>
            </p:cNvSpPr>
            <p:nvPr/>
          </p:nvSpPr>
          <p:spPr bwMode="auto">
            <a:xfrm>
              <a:off x="2710771" y="5273447"/>
              <a:ext cx="2327275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i="0" dirty="0">
                  <a:solidFill>
                    <a:schemeClr val="tx1"/>
                  </a:solidFill>
                  <a:latin typeface="+mn-lt"/>
                  <a:ea typeface="华文中宋" pitchFamily="2" charset="-122"/>
                </a:rPr>
                <a:t>维持电流 </a:t>
              </a:r>
              <a:r>
                <a:rPr lang="en-US" altLang="zh-CN" sz="2800" b="1" dirty="0">
                  <a:solidFill>
                    <a:schemeClr val="tx1"/>
                  </a:solidFill>
                  <a:latin typeface="+mn-lt"/>
                  <a:ea typeface="华文中宋" pitchFamily="2" charset="-122"/>
                </a:rPr>
                <a:t>I</a:t>
              </a:r>
              <a:r>
                <a:rPr lang="en-US" altLang="zh-CN" sz="2800" b="1" i="0" baseline="-25000" dirty="0">
                  <a:solidFill>
                    <a:schemeClr val="tx1"/>
                  </a:solidFill>
                  <a:latin typeface="+mn-lt"/>
                  <a:ea typeface="华文中宋" pitchFamily="2" charset="-122"/>
                </a:rPr>
                <a:t>H</a:t>
              </a:r>
            </a:p>
          </p:txBody>
        </p:sp>
        <p:graphicFrame>
          <p:nvGraphicFramePr>
            <p:cNvPr id="37" name="Object 56"/>
            <p:cNvGraphicFramePr>
              <a:graphicFrameLocks noChangeAspect="1"/>
            </p:cNvGraphicFramePr>
            <p:nvPr/>
          </p:nvGraphicFramePr>
          <p:xfrm>
            <a:off x="2404383" y="5430609"/>
            <a:ext cx="222250" cy="228600"/>
          </p:xfrm>
          <a:graphic>
            <a:graphicData uri="http://schemas.openxmlformats.org/presentationml/2006/ole">
              <p:oleObj spid="_x0000_s6154" name="CorelDRAW" r:id="rId6" imgW="798120" imgH="824760" progId="">
                <p:embed/>
              </p:oleObj>
            </a:graphicData>
          </a:graphic>
        </p:graphicFrame>
      </p:grpSp>
      <p:grpSp>
        <p:nvGrpSpPr>
          <p:cNvPr id="38" name="组合 33"/>
          <p:cNvGrpSpPr>
            <a:grpSpLocks/>
          </p:cNvGrpSpPr>
          <p:nvPr/>
        </p:nvGrpSpPr>
        <p:grpSpPr bwMode="auto">
          <a:xfrm>
            <a:off x="950653" y="2836227"/>
            <a:ext cx="3549650" cy="519113"/>
            <a:chOff x="1794556" y="3851277"/>
            <a:chExt cx="3549878" cy="519113"/>
          </a:xfrm>
        </p:grpSpPr>
        <p:sp>
          <p:nvSpPr>
            <p:cNvPr id="39" name="Text Box 16"/>
            <p:cNvSpPr txBox="1">
              <a:spLocks noChangeArrowheads="1"/>
            </p:cNvSpPr>
            <p:nvPr/>
          </p:nvSpPr>
          <p:spPr bwMode="auto">
            <a:xfrm>
              <a:off x="2067833" y="3851277"/>
              <a:ext cx="3276601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i="0" dirty="0">
                  <a:solidFill>
                    <a:schemeClr val="tx1"/>
                  </a:solidFill>
                  <a:latin typeface="+mn-lt"/>
                  <a:ea typeface="华文中宋" pitchFamily="2" charset="-122"/>
                </a:rPr>
                <a:t>正向平均管压降 </a:t>
              </a:r>
              <a:r>
                <a:rPr lang="en-US" altLang="zh-CN" sz="2800" b="1" dirty="0">
                  <a:solidFill>
                    <a:schemeClr val="tx1"/>
                  </a:solidFill>
                  <a:latin typeface="+mn-lt"/>
                  <a:ea typeface="华文中宋" pitchFamily="2" charset="-122"/>
                </a:rPr>
                <a:t>U</a:t>
              </a:r>
              <a:r>
                <a:rPr lang="en-US" altLang="zh-CN" sz="2800" b="1" i="0" baseline="-25000" dirty="0">
                  <a:solidFill>
                    <a:schemeClr val="tx1"/>
                  </a:solidFill>
                  <a:latin typeface="+mn-lt"/>
                  <a:ea typeface="华文中宋" pitchFamily="2" charset="-122"/>
                </a:rPr>
                <a:t>F</a:t>
              </a:r>
            </a:p>
          </p:txBody>
        </p:sp>
        <p:graphicFrame>
          <p:nvGraphicFramePr>
            <p:cNvPr id="40" name="Object 18"/>
            <p:cNvGraphicFramePr>
              <a:graphicFrameLocks noChangeAspect="1"/>
            </p:cNvGraphicFramePr>
            <p:nvPr/>
          </p:nvGraphicFramePr>
          <p:xfrm>
            <a:off x="1794556" y="4037239"/>
            <a:ext cx="222250" cy="228600"/>
          </p:xfrm>
          <a:graphic>
            <a:graphicData uri="http://schemas.openxmlformats.org/presentationml/2006/ole">
              <p:oleObj spid="_x0000_s6155" name="CorelDRAW" r:id="rId7" imgW="798120" imgH="824760" progId="">
                <p:embed/>
              </p:oleObj>
            </a:graphicData>
          </a:graphic>
        </p:graphicFrame>
      </p:grp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2944552" y="1510030"/>
            <a:ext cx="44620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chemeClr val="tx1"/>
                </a:solidFill>
                <a:latin typeface="+mn-lt"/>
                <a:ea typeface="华文中宋" pitchFamily="2" charset="-122"/>
              </a:rPr>
              <a:t>正向阻断峰值电压 </a:t>
            </a:r>
            <a:r>
              <a:rPr lang="en-US" altLang="zh-CN" sz="2800" b="1" dirty="0">
                <a:solidFill>
                  <a:schemeClr val="tx1"/>
                </a:solidFill>
                <a:latin typeface="+mn-lt"/>
                <a:ea typeface="华文中宋" pitchFamily="2" charset="-122"/>
              </a:rPr>
              <a:t>U</a:t>
            </a:r>
            <a:r>
              <a:rPr lang="en-US" altLang="zh-CN" sz="2800" b="1" i="0" baseline="-25000" dirty="0">
                <a:solidFill>
                  <a:schemeClr val="tx1"/>
                </a:solidFill>
                <a:latin typeface="+mn-lt"/>
                <a:ea typeface="华文中宋" pitchFamily="2" charset="-122"/>
              </a:rPr>
              <a:t>DRM</a:t>
            </a:r>
          </a:p>
        </p:txBody>
      </p: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2895658" y="2393632"/>
            <a:ext cx="441954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chemeClr val="tx1"/>
                </a:solidFill>
                <a:latin typeface="+mn-lt"/>
                <a:ea typeface="华文中宋" pitchFamily="2" charset="-122"/>
              </a:rPr>
              <a:t>反向阻断峰值电压 </a:t>
            </a:r>
            <a:r>
              <a:rPr lang="en-US" altLang="zh-CN" sz="2800" b="1" dirty="0">
                <a:solidFill>
                  <a:schemeClr val="tx1"/>
                </a:solidFill>
                <a:latin typeface="+mn-lt"/>
                <a:ea typeface="华文中宋" pitchFamily="2" charset="-122"/>
              </a:rPr>
              <a:t>U</a:t>
            </a:r>
            <a:r>
              <a:rPr lang="en-US" altLang="zh-CN" sz="2800" b="1" i="0" baseline="-25000" dirty="0">
                <a:solidFill>
                  <a:schemeClr val="tx1"/>
                </a:solidFill>
                <a:latin typeface="+mn-lt"/>
                <a:ea typeface="华文中宋" pitchFamily="2" charset="-122"/>
              </a:rPr>
              <a:t>RRM</a:t>
            </a:r>
          </a:p>
        </p:txBody>
      </p: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4008254" y="3446633"/>
            <a:ext cx="42518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chemeClr val="accent2">
                    <a:lumMod val="75000"/>
                  </a:schemeClr>
                </a:solidFill>
                <a:latin typeface="+mn-lt"/>
                <a:ea typeface="华文中宋" pitchFamily="2" charset="-122"/>
              </a:rPr>
              <a:t>正弦半波电流的平均值！</a:t>
            </a:r>
            <a:endParaRPr lang="en-US" altLang="zh-CN" sz="2800" b="1" i="0" dirty="0">
              <a:solidFill>
                <a:schemeClr val="accent2">
                  <a:lumMod val="75000"/>
                </a:schemeClr>
              </a:solidFill>
              <a:latin typeface="+mn-lt"/>
              <a:ea typeface="华文中宋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utoUpdateAnimBg="0"/>
      <p:bldP spid="41" grpId="0"/>
      <p:bldP spid="42" grpId="0"/>
      <p:bldP spid="43" grpId="0"/>
      <p:bldP spid="4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413905" y="1308908"/>
            <a:ext cx="4239375" cy="138499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i="0" dirty="0">
                <a:solidFill>
                  <a:schemeClr val="tx1"/>
                </a:solidFill>
                <a:latin typeface="+mn-lt"/>
                <a:ea typeface="华文中宋" pitchFamily="2" charset="-122"/>
              </a:rPr>
              <a:t>        IGBT</a:t>
            </a:r>
            <a:r>
              <a:rPr lang="zh-CN" altLang="en-US" sz="2800" b="1" i="0" dirty="0">
                <a:solidFill>
                  <a:schemeClr val="tx1"/>
                </a:solidFill>
                <a:latin typeface="+mn-lt"/>
                <a:ea typeface="华文中宋" pitchFamily="2" charset="-122"/>
              </a:rPr>
              <a:t>是一种</a:t>
            </a:r>
            <a:r>
              <a:rPr lang="en-US" altLang="zh-CN" sz="2800" b="1" i="0" dirty="0">
                <a:solidFill>
                  <a:schemeClr val="tx1"/>
                </a:solidFill>
                <a:latin typeface="+mn-lt"/>
                <a:ea typeface="华文中宋" pitchFamily="2" charset="-122"/>
              </a:rPr>
              <a:t>MOSFET</a:t>
            </a:r>
            <a:r>
              <a:rPr lang="zh-CN" altLang="en-US" sz="2800" b="1" i="0" dirty="0">
                <a:solidFill>
                  <a:schemeClr val="tx1"/>
                </a:solidFill>
                <a:latin typeface="+mn-lt"/>
                <a:ea typeface="华文中宋" pitchFamily="2" charset="-122"/>
              </a:rPr>
              <a:t>与</a:t>
            </a:r>
            <a:r>
              <a:rPr lang="en-US" altLang="zh-CN" sz="2800" b="1" i="0" dirty="0">
                <a:solidFill>
                  <a:schemeClr val="tx1"/>
                </a:solidFill>
                <a:latin typeface="+mn-lt"/>
                <a:ea typeface="华文中宋" pitchFamily="2" charset="-122"/>
              </a:rPr>
              <a:t>GTR</a:t>
            </a:r>
            <a:r>
              <a:rPr lang="zh-CN" altLang="en-US" sz="2800" b="1" i="0" dirty="0">
                <a:solidFill>
                  <a:schemeClr val="tx1"/>
                </a:solidFill>
                <a:latin typeface="+mn-lt"/>
                <a:ea typeface="华文中宋" pitchFamily="2" charset="-122"/>
              </a:rPr>
              <a:t>（大功率双极型晶体管）的复合器件。</a:t>
            </a:r>
          </a:p>
        </p:txBody>
      </p:sp>
      <p:sp>
        <p:nvSpPr>
          <p:cNvPr id="13" name="Text Box 22"/>
          <p:cNvSpPr txBox="1">
            <a:spLocks noChangeArrowheads="1"/>
          </p:cNvSpPr>
          <p:nvPr/>
        </p:nvSpPr>
        <p:spPr bwMode="auto">
          <a:xfrm>
            <a:off x="4704081" y="3965431"/>
            <a:ext cx="4033519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i="0" dirty="0">
                <a:solidFill>
                  <a:schemeClr val="tx1"/>
                </a:solidFill>
              </a:rPr>
              <a:t>IGBT</a:t>
            </a:r>
            <a:r>
              <a:rPr lang="zh-CN" altLang="en-US" sz="2800" b="1" i="0" dirty="0">
                <a:solidFill>
                  <a:schemeClr val="tx1"/>
                </a:solidFill>
              </a:rPr>
              <a:t>原理示意图和符号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785891" y="1063229"/>
            <a:ext cx="3789807" cy="2757019"/>
            <a:chOff x="1007756" y="2552131"/>
            <a:chExt cx="3789807" cy="2757019"/>
          </a:xfrm>
        </p:grpSpPr>
        <p:pic>
          <p:nvPicPr>
            <p:cNvPr id="16" name="Picture 43" descr="D:\wgz\理论课\电工学PPT\电工学教材-图片\1124.t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07756" y="2552131"/>
              <a:ext cx="3789807" cy="2757019"/>
            </a:xfrm>
            <a:prstGeom prst="rect">
              <a:avLst/>
            </a:prstGeom>
            <a:noFill/>
          </p:spPr>
        </p:pic>
        <p:sp>
          <p:nvSpPr>
            <p:cNvPr id="17" name="Text Box 23"/>
            <p:cNvSpPr txBox="1">
              <a:spLocks noChangeArrowheads="1"/>
            </p:cNvSpPr>
            <p:nvPr/>
          </p:nvSpPr>
          <p:spPr bwMode="auto">
            <a:xfrm>
              <a:off x="1208514" y="4209647"/>
              <a:ext cx="661229" cy="3385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600" i="0" dirty="0">
                  <a:solidFill>
                    <a:schemeClr val="tx1"/>
                  </a:solidFill>
                  <a:latin typeface="+mn-lt"/>
                  <a:ea typeface="华文中宋" pitchFamily="2" charset="-122"/>
                </a:rPr>
                <a:t>门极</a:t>
              </a:r>
            </a:p>
          </p:txBody>
        </p:sp>
        <p:sp>
          <p:nvSpPr>
            <p:cNvPr id="18" name="Text Box 24"/>
            <p:cNvSpPr txBox="1">
              <a:spLocks noChangeArrowheads="1"/>
            </p:cNvSpPr>
            <p:nvPr/>
          </p:nvSpPr>
          <p:spPr bwMode="auto">
            <a:xfrm>
              <a:off x="3025965" y="4736531"/>
              <a:ext cx="863647" cy="3385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600" i="0" dirty="0">
                  <a:solidFill>
                    <a:schemeClr val="tx1"/>
                  </a:solidFill>
                  <a:latin typeface="+mn-lt"/>
                  <a:ea typeface="华文中宋" pitchFamily="2" charset="-122"/>
                </a:rPr>
                <a:t>发射极</a:t>
              </a:r>
            </a:p>
          </p:txBody>
        </p:sp>
        <p:sp>
          <p:nvSpPr>
            <p:cNvPr id="19" name="Text Box 25"/>
            <p:cNvSpPr txBox="1">
              <a:spLocks noChangeArrowheads="1"/>
            </p:cNvSpPr>
            <p:nvPr/>
          </p:nvSpPr>
          <p:spPr bwMode="auto">
            <a:xfrm>
              <a:off x="3016132" y="2891288"/>
              <a:ext cx="928071" cy="3385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600" i="0" dirty="0">
                  <a:solidFill>
                    <a:schemeClr val="tx1"/>
                  </a:solidFill>
                  <a:latin typeface="+mn-lt"/>
                  <a:ea typeface="华文中宋" pitchFamily="2" charset="-122"/>
                </a:rPr>
                <a:t>集电极</a:t>
              </a:r>
            </a:p>
          </p:txBody>
        </p:sp>
      </p:grp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717551" y="241777"/>
            <a:ext cx="7148513" cy="64633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600" b="1" i="0" dirty="0">
                <a:solidFill>
                  <a:srgbClr val="FF6600"/>
                </a:solidFill>
                <a:latin typeface="+mn-lt"/>
                <a:ea typeface="黑体" pitchFamily="49" charset="-122"/>
              </a:rPr>
              <a:t>2. </a:t>
            </a:r>
            <a:r>
              <a:rPr lang="zh-CN" altLang="en-US" sz="3600" b="1" i="0" dirty="0">
                <a:solidFill>
                  <a:srgbClr val="FF6600"/>
                </a:solidFill>
                <a:latin typeface="+mn-lt"/>
                <a:ea typeface="黑体" pitchFamily="49" charset="-122"/>
              </a:rPr>
              <a:t>绝缘门极双极型晶体管（</a:t>
            </a:r>
            <a:r>
              <a:rPr lang="en-US" altLang="zh-CN" sz="3600" b="1" i="0" dirty="0">
                <a:solidFill>
                  <a:srgbClr val="FF6600"/>
                </a:solidFill>
                <a:latin typeface="+mn-lt"/>
                <a:ea typeface="黑体" pitchFamily="49" charset="-122"/>
              </a:rPr>
              <a:t>IGBT</a:t>
            </a:r>
            <a:r>
              <a:rPr lang="zh-CN" altLang="en-US" sz="3600" b="1" i="0" dirty="0">
                <a:solidFill>
                  <a:srgbClr val="FF6600"/>
                </a:solidFill>
                <a:latin typeface="+mn-lt"/>
                <a:ea typeface="黑体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22"/>
          <p:cNvSpPr txBox="1">
            <a:spLocks noChangeArrowheads="1"/>
          </p:cNvSpPr>
          <p:nvPr/>
        </p:nvSpPr>
        <p:spPr bwMode="auto">
          <a:xfrm>
            <a:off x="4704081" y="3965431"/>
            <a:ext cx="4033519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i="0" dirty="0">
                <a:solidFill>
                  <a:schemeClr val="tx1"/>
                </a:solidFill>
              </a:rPr>
              <a:t>IGBT</a:t>
            </a:r>
            <a:r>
              <a:rPr lang="zh-CN" altLang="en-US" sz="2800" b="1" i="0" dirty="0">
                <a:solidFill>
                  <a:schemeClr val="tx1"/>
                </a:solidFill>
              </a:rPr>
              <a:t>原理示意图和符号</a:t>
            </a:r>
          </a:p>
        </p:txBody>
      </p:sp>
      <p:grpSp>
        <p:nvGrpSpPr>
          <p:cNvPr id="2" name="组合 14"/>
          <p:cNvGrpSpPr/>
          <p:nvPr/>
        </p:nvGrpSpPr>
        <p:grpSpPr>
          <a:xfrm>
            <a:off x="4785891" y="1063229"/>
            <a:ext cx="3789807" cy="2757019"/>
            <a:chOff x="1007756" y="2552131"/>
            <a:chExt cx="3789807" cy="2757019"/>
          </a:xfrm>
        </p:grpSpPr>
        <p:pic>
          <p:nvPicPr>
            <p:cNvPr id="16" name="Picture 43" descr="D:\wgz\理论课\电工学PPT\电工学教材-图片\1124.t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07756" y="2552131"/>
              <a:ext cx="3789807" cy="2757019"/>
            </a:xfrm>
            <a:prstGeom prst="rect">
              <a:avLst/>
            </a:prstGeom>
            <a:noFill/>
          </p:spPr>
        </p:pic>
        <p:sp>
          <p:nvSpPr>
            <p:cNvPr id="17" name="Text Box 23"/>
            <p:cNvSpPr txBox="1">
              <a:spLocks noChangeArrowheads="1"/>
            </p:cNvSpPr>
            <p:nvPr/>
          </p:nvSpPr>
          <p:spPr bwMode="auto">
            <a:xfrm>
              <a:off x="1208514" y="4209647"/>
              <a:ext cx="661229" cy="3385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600" i="0" dirty="0">
                  <a:solidFill>
                    <a:schemeClr val="tx1"/>
                  </a:solidFill>
                  <a:latin typeface="+mn-lt"/>
                  <a:ea typeface="华文中宋" pitchFamily="2" charset="-122"/>
                </a:rPr>
                <a:t>门极</a:t>
              </a:r>
            </a:p>
          </p:txBody>
        </p:sp>
        <p:sp>
          <p:nvSpPr>
            <p:cNvPr id="18" name="Text Box 24"/>
            <p:cNvSpPr txBox="1">
              <a:spLocks noChangeArrowheads="1"/>
            </p:cNvSpPr>
            <p:nvPr/>
          </p:nvSpPr>
          <p:spPr bwMode="auto">
            <a:xfrm>
              <a:off x="3025965" y="4736531"/>
              <a:ext cx="863647" cy="3385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600" i="0" dirty="0">
                  <a:solidFill>
                    <a:schemeClr val="tx1"/>
                  </a:solidFill>
                  <a:latin typeface="+mn-lt"/>
                  <a:ea typeface="华文中宋" pitchFamily="2" charset="-122"/>
                </a:rPr>
                <a:t>发射极</a:t>
              </a:r>
            </a:p>
          </p:txBody>
        </p:sp>
        <p:sp>
          <p:nvSpPr>
            <p:cNvPr id="19" name="Text Box 25"/>
            <p:cNvSpPr txBox="1">
              <a:spLocks noChangeArrowheads="1"/>
            </p:cNvSpPr>
            <p:nvPr/>
          </p:nvSpPr>
          <p:spPr bwMode="auto">
            <a:xfrm>
              <a:off x="3016132" y="2891288"/>
              <a:ext cx="928071" cy="3385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600" i="0" dirty="0">
                  <a:solidFill>
                    <a:schemeClr val="tx1"/>
                  </a:solidFill>
                  <a:latin typeface="+mn-lt"/>
                  <a:ea typeface="华文中宋" pitchFamily="2" charset="-122"/>
                </a:rPr>
                <a:t>集电极</a:t>
              </a:r>
            </a:p>
          </p:txBody>
        </p:sp>
      </p:grp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717551" y="241777"/>
            <a:ext cx="7148513" cy="64633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600" b="1" i="0" dirty="0">
                <a:solidFill>
                  <a:srgbClr val="FF6600"/>
                </a:solidFill>
                <a:latin typeface="+mn-lt"/>
                <a:ea typeface="黑体" pitchFamily="49" charset="-122"/>
              </a:rPr>
              <a:t>2. </a:t>
            </a:r>
            <a:r>
              <a:rPr lang="zh-CN" altLang="en-US" sz="3600" b="1" i="0" dirty="0">
                <a:solidFill>
                  <a:srgbClr val="FF6600"/>
                </a:solidFill>
                <a:latin typeface="+mn-lt"/>
                <a:ea typeface="黑体" pitchFamily="49" charset="-122"/>
              </a:rPr>
              <a:t>绝缘门极双极型晶体管（</a:t>
            </a:r>
            <a:r>
              <a:rPr lang="en-US" altLang="zh-CN" sz="3600" b="1" i="0" dirty="0">
                <a:solidFill>
                  <a:srgbClr val="FF6600"/>
                </a:solidFill>
                <a:latin typeface="+mn-lt"/>
                <a:ea typeface="黑体" pitchFamily="49" charset="-122"/>
              </a:rPr>
              <a:t>IGBT</a:t>
            </a:r>
            <a:r>
              <a:rPr lang="zh-CN" altLang="en-US" sz="3600" b="1" i="0" dirty="0">
                <a:solidFill>
                  <a:srgbClr val="FF6600"/>
                </a:solidFill>
                <a:latin typeface="+mn-lt"/>
                <a:ea typeface="黑体" pitchFamily="49" charset="-122"/>
              </a:rPr>
              <a:t>）</a:t>
            </a:r>
          </a:p>
        </p:txBody>
      </p:sp>
      <p:sp>
        <p:nvSpPr>
          <p:cNvPr id="11" name="矩形 10"/>
          <p:cNvSpPr/>
          <p:nvPr/>
        </p:nvSpPr>
        <p:spPr>
          <a:xfrm>
            <a:off x="629553" y="1405583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i="0" dirty="0" smtClean="0">
                <a:solidFill>
                  <a:srgbClr val="000000"/>
                </a:solidFill>
                <a:latin typeface="Times New Roman"/>
                <a:ea typeface="华文中宋" pitchFamily="2" charset="-122"/>
              </a:rPr>
              <a:t>全控型器件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178560" y="1999090"/>
            <a:ext cx="35661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i="0" dirty="0" smtClean="0">
                <a:solidFill>
                  <a:srgbClr val="000000"/>
                </a:solidFill>
                <a:latin typeface="Times New Roman"/>
                <a:ea typeface="华文中宋" pitchFamily="2" charset="-122"/>
              </a:rPr>
              <a:t>当门极加上一定的正向电压时管子导通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218248" y="3108295"/>
            <a:ext cx="34350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i="0" dirty="0" smtClean="0">
                <a:solidFill>
                  <a:srgbClr val="000000"/>
                </a:solidFill>
                <a:latin typeface="Times New Roman"/>
                <a:ea typeface="华文中宋" pitchFamily="2" charset="-122"/>
              </a:rPr>
              <a:t>当门极加反向电压时，管子关断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704706" y="274530"/>
            <a:ext cx="40354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 eaLnBrk="0" hangingPunct="0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zh-CN" sz="3200" b="1" i="0" kern="0" dirty="0">
                <a:solidFill>
                  <a:schemeClr val="tx1"/>
                </a:solidFill>
                <a:latin typeface="+mn-lt"/>
                <a:ea typeface="黑体" pitchFamily="49" charset="-122"/>
              </a:rPr>
              <a:t> IGBT</a:t>
            </a:r>
            <a:r>
              <a:rPr lang="zh-CN" altLang="en-US" sz="3200" b="1" i="0" kern="0" dirty="0">
                <a:solidFill>
                  <a:schemeClr val="tx1"/>
                </a:solidFill>
                <a:latin typeface="+mn-lt"/>
                <a:ea typeface="黑体" pitchFamily="49" charset="-122"/>
              </a:rPr>
              <a:t>的基本特性</a:t>
            </a:r>
            <a:endParaRPr lang="zh-CN" altLang="en-US" sz="3200" i="0" kern="0" dirty="0">
              <a:solidFill>
                <a:schemeClr val="tx1"/>
              </a:solidFill>
              <a:latin typeface="+mn-lt"/>
              <a:ea typeface="黑体" pitchFamily="49" charset="-122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846707" y="4550350"/>
            <a:ext cx="413125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en-US" altLang="zh-CN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 </a:t>
            </a:r>
            <a:r>
              <a:rPr lang="en-US" altLang="zh-CN" b="1" i="0" dirty="0">
                <a:solidFill>
                  <a:schemeClr val="tx1"/>
                </a:solidFill>
                <a:latin typeface="+mn-lt"/>
                <a:ea typeface="华文中宋" pitchFamily="2" charset="-122"/>
              </a:rPr>
              <a:t>IGBT</a:t>
            </a:r>
            <a:r>
              <a:rPr lang="zh-CN" altLang="en-US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的输出特性和转移特性</a:t>
            </a:r>
          </a:p>
        </p:txBody>
      </p:sp>
      <p:pic>
        <p:nvPicPr>
          <p:cNvPr id="10" name="Picture 37" descr="D:\wgz\理论课\电工学PPT\电工学教材-图片\112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7074" y="983304"/>
            <a:ext cx="6152258" cy="3548387"/>
          </a:xfrm>
          <a:prstGeom prst="rect">
            <a:avLst/>
          </a:prstGeom>
          <a:noFill/>
        </p:spPr>
      </p:pic>
      <p:sp>
        <p:nvSpPr>
          <p:cNvPr id="11" name="AutoShape 40"/>
          <p:cNvSpPr>
            <a:spLocks noChangeArrowheads="1"/>
          </p:cNvSpPr>
          <p:nvPr/>
        </p:nvSpPr>
        <p:spPr bwMode="auto">
          <a:xfrm>
            <a:off x="5200188" y="785546"/>
            <a:ext cx="2592532" cy="520142"/>
          </a:xfrm>
          <a:prstGeom prst="wedgeRoundRectCallout">
            <a:avLst>
              <a:gd name="adj1" fmla="val -60533"/>
              <a:gd name="adj2" fmla="val 169215"/>
              <a:gd name="adj3" fmla="val 16667"/>
            </a:avLst>
          </a:prstGeom>
          <a:solidFill>
            <a:srgbClr val="FFFFFF"/>
          </a:solidFill>
          <a:ln w="19050" algn="ctr">
            <a:solidFill>
              <a:schemeClr val="tx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spcBef>
                <a:spcPts val="1800"/>
              </a:spcBef>
              <a:buFontTx/>
              <a:buBlip>
                <a:blip r:embed="rId3"/>
              </a:buBlip>
            </a:pPr>
            <a:r>
              <a:rPr lang="zh-CN" altLang="en-US" i="0" dirty="0" smtClean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电压控制型器件</a:t>
            </a:r>
            <a:endParaRPr lang="zh-CN" altLang="en-US" i="0" dirty="0">
              <a:solidFill>
                <a:schemeClr val="tx1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3810000" y="1686560"/>
            <a:ext cx="1036320" cy="1117600"/>
          </a:xfrm>
          <a:prstGeom prst="roundRect">
            <a:avLst/>
          </a:prstGeom>
          <a:solidFill>
            <a:schemeClr val="accent3">
              <a:lumMod val="95000"/>
              <a:alpha val="74000"/>
            </a:scheme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11" grpId="0" animBg="1"/>
      <p:bldP spid="7" grpId="0" animBg="1"/>
      <p:bldP spid="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644269" y="4106588"/>
            <a:ext cx="78598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en-US" altLang="zh-CN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U</a:t>
            </a:r>
            <a:r>
              <a:rPr lang="en-US" altLang="zh-CN" sz="2800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G</a:t>
            </a:r>
            <a:r>
              <a:rPr lang="en-US" altLang="zh-CN" sz="2800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 &gt;</a:t>
            </a:r>
            <a:r>
              <a:rPr lang="en-US" altLang="zh-CN" sz="28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U</a:t>
            </a:r>
            <a:r>
              <a:rPr lang="en-US" altLang="zh-CN" sz="2800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G(</a:t>
            </a:r>
            <a:r>
              <a:rPr lang="en-US" altLang="zh-CN" sz="2800" i="0" baseline="-25000" dirty="0" err="1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th</a:t>
            </a:r>
            <a:r>
              <a:rPr lang="en-US" altLang="zh-CN" sz="2800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) </a:t>
            </a:r>
            <a:r>
              <a:rPr lang="en-US" altLang="zh-CN" sz="2800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 </a:t>
            </a:r>
            <a:r>
              <a:rPr lang="zh-CN" altLang="en-US" sz="2800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：</a:t>
            </a:r>
            <a:r>
              <a:rPr lang="en-US" altLang="zh-CN" sz="2800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IGBT</a:t>
            </a:r>
            <a:r>
              <a:rPr lang="zh-CN" altLang="en-US" sz="2800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导通；</a:t>
            </a:r>
            <a:r>
              <a:rPr lang="en-US" altLang="zh-CN" sz="28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 U</a:t>
            </a:r>
            <a:r>
              <a:rPr lang="en-US" altLang="zh-CN" sz="2800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G</a:t>
            </a:r>
            <a:r>
              <a:rPr lang="en-US" altLang="zh-CN" sz="2800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 &lt;</a:t>
            </a:r>
            <a:r>
              <a:rPr lang="en-US" altLang="zh-CN" sz="28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U</a:t>
            </a:r>
            <a:r>
              <a:rPr lang="en-US" altLang="zh-CN" sz="2800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G(</a:t>
            </a:r>
            <a:r>
              <a:rPr lang="en-US" altLang="zh-CN" sz="2800" i="0" baseline="-25000" dirty="0" err="1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th</a:t>
            </a:r>
            <a:r>
              <a:rPr lang="en-US" altLang="zh-CN" sz="2800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) </a:t>
            </a:r>
            <a:r>
              <a:rPr lang="en-US" altLang="zh-CN" sz="2800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 </a:t>
            </a:r>
            <a:r>
              <a:rPr lang="zh-CN" altLang="en-US" sz="2800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：</a:t>
            </a:r>
            <a:r>
              <a:rPr lang="en-US" altLang="zh-CN" sz="2800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IGBT</a:t>
            </a:r>
            <a:r>
              <a:rPr lang="zh-CN" altLang="en-US" sz="2800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截止</a:t>
            </a:r>
            <a:endParaRPr lang="zh-CN" altLang="en-US" sz="2800" b="1" i="0" dirty="0" smtClean="0">
              <a:solidFill>
                <a:schemeClr val="tx1"/>
              </a:solidFill>
              <a:latin typeface="+mn-lt"/>
              <a:ea typeface="华文中宋" pitchFamily="2" charset="-122"/>
            </a:endParaRPr>
          </a:p>
        </p:txBody>
      </p:sp>
      <p:pic>
        <p:nvPicPr>
          <p:cNvPr id="12" name="Picture 37" descr="D:\wgz\理论课\电工学PPT\电工学教材-图片\112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9180" y="813878"/>
            <a:ext cx="5449824" cy="3143250"/>
          </a:xfrm>
          <a:prstGeom prst="rect">
            <a:avLst/>
          </a:prstGeom>
          <a:noFill/>
        </p:spPr>
      </p:pic>
      <p:sp>
        <p:nvSpPr>
          <p:cNvPr id="13" name="AutoShape 40"/>
          <p:cNvSpPr>
            <a:spLocks noChangeArrowheads="1"/>
          </p:cNvSpPr>
          <p:nvPr/>
        </p:nvSpPr>
        <p:spPr bwMode="auto">
          <a:xfrm>
            <a:off x="6143016" y="2408270"/>
            <a:ext cx="2264208" cy="476726"/>
          </a:xfrm>
          <a:prstGeom prst="wedgeRoundRectCallout">
            <a:avLst>
              <a:gd name="adj1" fmla="val -63345"/>
              <a:gd name="adj2" fmla="val 139808"/>
              <a:gd name="adj3" fmla="val 16667"/>
            </a:avLst>
          </a:prstGeom>
          <a:solidFill>
            <a:srgbClr val="FFFFFF"/>
          </a:solidFill>
          <a:ln w="19050" algn="ctr">
            <a:solidFill>
              <a:schemeClr val="tx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spcBef>
                <a:spcPts val="1800"/>
              </a:spcBef>
              <a:buFontTx/>
              <a:buBlip>
                <a:blip r:embed="rId3"/>
              </a:buBlip>
            </a:pPr>
            <a:r>
              <a:rPr lang="en-US" altLang="zh-CN" sz="2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U</a:t>
            </a:r>
            <a:r>
              <a:rPr lang="en-US" altLang="zh-CN" sz="2000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G(</a:t>
            </a:r>
            <a:r>
              <a:rPr lang="en-US" altLang="zh-CN" sz="2000" i="0" baseline="-25000" dirty="0" err="1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th</a:t>
            </a:r>
            <a:r>
              <a:rPr lang="en-US" altLang="zh-CN" sz="2000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)</a:t>
            </a:r>
            <a:r>
              <a:rPr lang="zh-CN" altLang="en-US" sz="2000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：开启电压</a:t>
            </a:r>
            <a:endParaRPr lang="zh-CN" altLang="en-US" sz="2000" i="0" dirty="0">
              <a:solidFill>
                <a:schemeClr val="tx1"/>
              </a:solidFill>
              <a:latin typeface="+mn-lt"/>
              <a:ea typeface="华文中宋" pitchFamily="2" charset="-122"/>
            </a:endParaRP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652155" y="190447"/>
            <a:ext cx="40354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 eaLnBrk="0" hangingPunct="0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zh-CN" sz="3200" b="1" i="0" kern="0" dirty="0">
                <a:solidFill>
                  <a:schemeClr val="tx1"/>
                </a:solidFill>
                <a:latin typeface="+mn-lt"/>
                <a:ea typeface="黑体" pitchFamily="49" charset="-122"/>
              </a:rPr>
              <a:t> IGBT</a:t>
            </a:r>
            <a:r>
              <a:rPr lang="zh-CN" altLang="en-US" sz="3200" b="1" i="0" kern="0" dirty="0">
                <a:solidFill>
                  <a:schemeClr val="tx1"/>
                </a:solidFill>
                <a:latin typeface="+mn-lt"/>
                <a:ea typeface="黑体" pitchFamily="49" charset="-122"/>
              </a:rPr>
              <a:t>的基本特性</a:t>
            </a:r>
            <a:endParaRPr lang="zh-CN" altLang="en-US" sz="3200" i="0" kern="0" dirty="0">
              <a:solidFill>
                <a:schemeClr val="tx1"/>
              </a:solidFill>
              <a:latin typeface="+mn-lt"/>
              <a:ea typeface="黑体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 bwMode="auto">
          <a:xfrm>
            <a:off x="604747" y="142240"/>
            <a:ext cx="40354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 eaLnBrk="0" hangingPunct="0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zh-CN" sz="3200" b="1" i="0" kern="0" dirty="0">
                <a:solidFill>
                  <a:schemeClr val="tx1"/>
                </a:solidFill>
                <a:latin typeface="+mn-lt"/>
                <a:ea typeface="黑体" pitchFamily="49" charset="-122"/>
              </a:rPr>
              <a:t> IGBT</a:t>
            </a:r>
            <a:r>
              <a:rPr lang="zh-CN" altLang="en-US" sz="3200" b="1" i="0" kern="0" dirty="0">
                <a:solidFill>
                  <a:schemeClr val="tx1"/>
                </a:solidFill>
                <a:latin typeface="+mn-lt"/>
                <a:ea typeface="黑体" pitchFamily="49" charset="-122"/>
              </a:rPr>
              <a:t>的驱动电路</a:t>
            </a:r>
            <a:endParaRPr lang="zh-CN" altLang="en-US" sz="3200" i="0" kern="0" dirty="0">
              <a:solidFill>
                <a:schemeClr val="tx1"/>
              </a:solidFill>
              <a:latin typeface="+mn-lt"/>
              <a:ea typeface="黑体" pitchFamily="49" charset="-122"/>
            </a:endParaRP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960011" y="789854"/>
            <a:ext cx="5268070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IGBT</a:t>
            </a: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需要专用的门极驱动电路</a:t>
            </a:r>
            <a:endParaRPr lang="zh-CN" altLang="en-US" sz="2800" b="1" i="0" dirty="0">
              <a:solidFill>
                <a:schemeClr val="tx1"/>
              </a:solidFill>
              <a:latin typeface="+mn-lt"/>
              <a:ea typeface="华文中宋" pitchFamily="2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244945" y="1300760"/>
            <a:ext cx="3618779" cy="3368723"/>
            <a:chOff x="1617602" y="2275390"/>
            <a:chExt cx="3618779" cy="3368723"/>
          </a:xfrm>
        </p:grpSpPr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1617602" y="5182448"/>
              <a:ext cx="3618779" cy="4616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i="0" dirty="0">
                  <a:solidFill>
                    <a:schemeClr val="tx1"/>
                  </a:solidFill>
                  <a:latin typeface="+mn-lt"/>
                  <a:ea typeface="华文中宋" pitchFamily="2" charset="-122"/>
                </a:rPr>
                <a:t>分立元件构成的驱动电路</a:t>
              </a:r>
            </a:p>
          </p:txBody>
        </p:sp>
        <p:pic>
          <p:nvPicPr>
            <p:cNvPr id="32" name="Picture 17" descr="D:\wgz\理论课\电工学PPT\电工学教材-图片\1126.t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35310" y="2275390"/>
              <a:ext cx="3275387" cy="2859318"/>
            </a:xfrm>
            <a:prstGeom prst="rect">
              <a:avLst/>
            </a:prstGeom>
            <a:noFill/>
          </p:spPr>
        </p:pic>
      </p:grpSp>
      <p:sp>
        <p:nvSpPr>
          <p:cNvPr id="33" name="Text Box 22"/>
          <p:cNvSpPr txBox="1">
            <a:spLocks noChangeArrowheads="1"/>
          </p:cNvSpPr>
          <p:nvPr/>
        </p:nvSpPr>
        <p:spPr bwMode="auto">
          <a:xfrm>
            <a:off x="1269291" y="1544038"/>
            <a:ext cx="3243348" cy="28931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当</a:t>
            </a:r>
            <a:r>
              <a:rPr lang="en-US" altLang="zh-CN" sz="2800" b="1" dirty="0" err="1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u</a:t>
            </a:r>
            <a:r>
              <a:rPr lang="en-US" altLang="zh-CN" sz="2800" b="1" i="0" baseline="-25000" dirty="0" err="1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i</a:t>
            </a: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为高电平时，三极管</a:t>
            </a:r>
            <a:r>
              <a:rPr lang="en-US" altLang="zh-CN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T</a:t>
            </a:r>
            <a:r>
              <a:rPr lang="en-US" altLang="zh-CN" sz="2800" b="1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1</a:t>
            </a: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导通，</a:t>
            </a:r>
            <a:r>
              <a:rPr lang="en-US" altLang="zh-CN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T</a:t>
            </a:r>
            <a:r>
              <a:rPr lang="en-US" altLang="zh-CN" sz="2800" b="1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2</a:t>
            </a:r>
            <a:r>
              <a:rPr lang="zh-CN" altLang="en-US" sz="2800" b="1" i="0" dirty="0">
                <a:solidFill>
                  <a:schemeClr val="tx1"/>
                </a:solidFill>
                <a:latin typeface="+mn-lt"/>
                <a:ea typeface="华文中宋" pitchFamily="2" charset="-122"/>
              </a:rPr>
              <a:t>也</a:t>
            </a: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导通，在</a:t>
            </a:r>
            <a:r>
              <a:rPr lang="en-US" altLang="zh-CN" sz="2800" b="1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R</a:t>
            </a:r>
            <a:r>
              <a:rPr lang="en-US" altLang="zh-CN" sz="2800" b="1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3</a:t>
            </a: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上的压降</a:t>
            </a:r>
            <a:r>
              <a:rPr lang="en-US" altLang="zh-CN" sz="2800" b="1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U</a:t>
            </a:r>
            <a:r>
              <a:rPr lang="en-US" altLang="zh-CN" sz="2800" b="1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R3</a:t>
            </a: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使</a:t>
            </a:r>
            <a:r>
              <a:rPr lang="en-US" altLang="zh-CN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IGBT</a:t>
            </a: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导通</a:t>
            </a:r>
            <a:endParaRPr lang="zh-CN" altLang="en-US" sz="2800" b="1" i="0" dirty="0">
              <a:solidFill>
                <a:schemeClr val="tx1"/>
              </a:solidFill>
              <a:latin typeface="+mn-lt"/>
              <a:ea typeface="华文中宋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7" name="Rectangle 3"/>
          <p:cNvSpPr>
            <a:spLocks noChangeArrowheads="1"/>
          </p:cNvSpPr>
          <p:nvPr/>
        </p:nvSpPr>
        <p:spPr bwMode="auto">
          <a:xfrm>
            <a:off x="1043941" y="1704059"/>
            <a:ext cx="7033260" cy="112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  </a:t>
            </a:r>
            <a:r>
              <a:rPr lang="en-US" altLang="zh-CN" sz="2800" b="1" i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     </a:t>
            </a:r>
            <a:r>
              <a:rPr lang="zh-CN" altLang="zh-CN" sz="2800" b="1" i="0" dirty="0" smtClean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晶闸管</a:t>
            </a:r>
            <a:r>
              <a:rPr lang="zh-CN" altLang="en-US" sz="2800" b="1" i="0" dirty="0" smtClean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，也称可控硅，制造技术成熟，容量大</a:t>
            </a:r>
            <a:endParaRPr lang="zh-CN" altLang="en-US" sz="2800" b="1" i="0" dirty="0">
              <a:solidFill>
                <a:schemeClr val="tx1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6" name="Text Box 29"/>
          <p:cNvSpPr txBox="1">
            <a:spLocks noChangeArrowheads="1"/>
          </p:cNvSpPr>
          <p:nvPr/>
        </p:nvSpPr>
        <p:spPr bwMode="auto">
          <a:xfrm>
            <a:off x="817564" y="631050"/>
            <a:ext cx="25352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600" b="1" i="0" dirty="0">
                <a:solidFill>
                  <a:srgbClr val="FF6600"/>
                </a:solidFill>
                <a:latin typeface="+mn-lt"/>
                <a:ea typeface="黑体" pitchFamily="49" charset="-122"/>
              </a:rPr>
              <a:t>1.</a:t>
            </a:r>
            <a:r>
              <a:rPr lang="zh-CN" altLang="en-US" sz="3600" b="1" i="0" dirty="0">
                <a:solidFill>
                  <a:srgbClr val="FF6600"/>
                </a:solidFill>
                <a:latin typeface="+mn-lt"/>
                <a:ea typeface="黑体" pitchFamily="49" charset="-122"/>
              </a:rPr>
              <a:t>晶闸管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061525" y="3145999"/>
            <a:ext cx="7033260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  </a:t>
            </a:r>
            <a:r>
              <a:rPr lang="en-US" altLang="zh-CN" sz="2800" b="1" i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     </a:t>
            </a:r>
            <a:r>
              <a:rPr lang="zh-CN" altLang="en-US" sz="2800" b="1" i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主要分为单向</a:t>
            </a:r>
            <a:r>
              <a:rPr lang="zh-CN" altLang="zh-CN" sz="2800" b="1" i="0" dirty="0" smtClean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晶闸管</a:t>
            </a:r>
            <a:r>
              <a:rPr lang="zh-CN" altLang="en-US" sz="2800" b="1" i="0" dirty="0" smtClean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和双向晶闸管</a:t>
            </a:r>
            <a:endParaRPr lang="zh-CN" altLang="en-US" sz="2800" b="1" i="0" dirty="0">
              <a:solidFill>
                <a:schemeClr val="tx1"/>
              </a:solidFill>
              <a:latin typeface="华文中宋" pitchFamily="2" charset="-122"/>
              <a:ea typeface="华文中宋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6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7" grpId="0" build="p" autoUpdateAnimBg="0"/>
      <p:bldP spid="4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Box 22"/>
          <p:cNvSpPr txBox="1">
            <a:spLocks noChangeArrowheads="1"/>
          </p:cNvSpPr>
          <p:nvPr/>
        </p:nvSpPr>
        <p:spPr bwMode="auto">
          <a:xfrm>
            <a:off x="1266946" y="1568266"/>
            <a:ext cx="3243348" cy="233294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当</a:t>
            </a:r>
            <a:r>
              <a:rPr lang="en-US" altLang="zh-CN" sz="2800" b="1" dirty="0" err="1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u</a:t>
            </a:r>
            <a:r>
              <a:rPr lang="en-US" altLang="zh-CN" sz="2800" b="1" i="0" baseline="-25000" dirty="0" err="1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i</a:t>
            </a: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为低电平时，三极管</a:t>
            </a:r>
            <a:r>
              <a:rPr lang="en-US" altLang="zh-CN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T</a:t>
            </a:r>
            <a:r>
              <a:rPr lang="en-US" altLang="zh-CN" sz="2800" b="1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1</a:t>
            </a: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、</a:t>
            </a:r>
            <a:r>
              <a:rPr lang="en-US" altLang="zh-CN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T</a:t>
            </a:r>
            <a:r>
              <a:rPr lang="en-US" altLang="zh-CN" sz="2800" b="1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2</a:t>
            </a: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都截止，</a:t>
            </a:r>
            <a:r>
              <a:rPr lang="en-US" altLang="zh-CN" sz="2800" b="1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U</a:t>
            </a:r>
            <a:r>
              <a:rPr lang="en-US" altLang="zh-CN" sz="2800" b="1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R3 </a:t>
            </a:r>
            <a:r>
              <a:rPr lang="en-US" altLang="zh-CN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≈0</a:t>
            </a: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，</a:t>
            </a:r>
            <a:r>
              <a:rPr lang="en-US" altLang="zh-CN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IGBT</a:t>
            </a:r>
            <a:r>
              <a:rPr lang="zh-CN" altLang="en-US" sz="2800" b="1" i="0" dirty="0">
                <a:solidFill>
                  <a:schemeClr val="tx1"/>
                </a:solidFill>
                <a:latin typeface="+mn-lt"/>
                <a:ea typeface="华文中宋" pitchFamily="2" charset="-122"/>
              </a:rPr>
              <a:t>截止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5244945" y="1300760"/>
            <a:ext cx="3618779" cy="3368723"/>
            <a:chOff x="1617602" y="2275390"/>
            <a:chExt cx="3618779" cy="3368723"/>
          </a:xfrm>
        </p:grpSpPr>
        <p:sp>
          <p:nvSpPr>
            <p:cNvPr id="13" name="Text Box 22"/>
            <p:cNvSpPr txBox="1">
              <a:spLocks noChangeArrowheads="1"/>
            </p:cNvSpPr>
            <p:nvPr/>
          </p:nvSpPr>
          <p:spPr bwMode="auto">
            <a:xfrm>
              <a:off x="1617602" y="5182448"/>
              <a:ext cx="3618779" cy="4616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i="0" dirty="0">
                  <a:solidFill>
                    <a:schemeClr val="tx1"/>
                  </a:solidFill>
                  <a:latin typeface="+mn-lt"/>
                  <a:ea typeface="华文中宋" pitchFamily="2" charset="-122"/>
                </a:rPr>
                <a:t>分立元件构成的驱动电路</a:t>
              </a:r>
            </a:p>
          </p:txBody>
        </p:sp>
        <p:pic>
          <p:nvPicPr>
            <p:cNvPr id="14" name="Picture 17" descr="D:\wgz\理论课\电工学PPT\电工学教材-图片\1126.t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35310" y="2275390"/>
              <a:ext cx="3275387" cy="2859318"/>
            </a:xfrm>
            <a:prstGeom prst="rect">
              <a:avLst/>
            </a:prstGeom>
            <a:noFill/>
          </p:spPr>
        </p:pic>
      </p:grpSp>
      <p:sp>
        <p:nvSpPr>
          <p:cNvPr id="15" name="Rectangle 4"/>
          <p:cNvSpPr txBox="1">
            <a:spLocks noChangeArrowheads="1"/>
          </p:cNvSpPr>
          <p:nvPr/>
        </p:nvSpPr>
        <p:spPr bwMode="auto">
          <a:xfrm>
            <a:off x="604747" y="142240"/>
            <a:ext cx="40354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 eaLnBrk="0" hangingPunct="0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zh-CN" sz="3200" b="1" i="0" kern="0" dirty="0">
                <a:solidFill>
                  <a:schemeClr val="tx1"/>
                </a:solidFill>
                <a:latin typeface="+mn-lt"/>
                <a:ea typeface="黑体" pitchFamily="49" charset="-122"/>
              </a:rPr>
              <a:t> IGBT</a:t>
            </a:r>
            <a:r>
              <a:rPr lang="zh-CN" altLang="en-US" sz="3200" b="1" i="0" kern="0" dirty="0">
                <a:solidFill>
                  <a:schemeClr val="tx1"/>
                </a:solidFill>
                <a:latin typeface="+mn-lt"/>
                <a:ea typeface="黑体" pitchFamily="49" charset="-122"/>
              </a:rPr>
              <a:t>的驱动电路</a:t>
            </a:r>
            <a:endParaRPr lang="zh-CN" altLang="en-US" sz="3200" i="0" kern="0" dirty="0">
              <a:solidFill>
                <a:schemeClr val="tx1"/>
              </a:solidFill>
              <a:latin typeface="+mn-lt"/>
              <a:ea typeface="黑体" pitchFamily="49" charset="-122"/>
            </a:endParaRPr>
          </a:p>
        </p:txBody>
      </p:sp>
      <p:sp>
        <p:nvSpPr>
          <p:cNvPr id="17" name="Text Box 22"/>
          <p:cNvSpPr txBox="1">
            <a:spLocks noChangeArrowheads="1"/>
          </p:cNvSpPr>
          <p:nvPr/>
        </p:nvSpPr>
        <p:spPr bwMode="auto">
          <a:xfrm>
            <a:off x="960011" y="789854"/>
            <a:ext cx="5268070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IGBT</a:t>
            </a: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需要专用的门极驱动电路</a:t>
            </a:r>
            <a:endParaRPr lang="zh-CN" altLang="en-US" sz="2800" b="1" i="0" dirty="0">
              <a:solidFill>
                <a:schemeClr val="tx1"/>
              </a:solidFill>
              <a:latin typeface="+mn-lt"/>
              <a:ea typeface="华文中宋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20"/>
          <p:cNvGrpSpPr>
            <a:grpSpLocks/>
          </p:cNvGrpSpPr>
          <p:nvPr/>
        </p:nvGrpSpPr>
        <p:grpSpPr bwMode="auto">
          <a:xfrm>
            <a:off x="2451886" y="673173"/>
            <a:ext cx="4505325" cy="4091560"/>
            <a:chOff x="3582080" y="2175329"/>
            <a:chExt cx="4505325" cy="4090927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582080" y="2175329"/>
              <a:ext cx="4505325" cy="358140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</p:pic>
        <p:sp>
          <p:nvSpPr>
            <p:cNvPr id="24" name="Text Box 22"/>
            <p:cNvSpPr txBox="1">
              <a:spLocks noChangeArrowheads="1"/>
            </p:cNvSpPr>
            <p:nvPr/>
          </p:nvSpPr>
          <p:spPr bwMode="auto">
            <a:xfrm>
              <a:off x="3980789" y="5804662"/>
              <a:ext cx="3728880" cy="46159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0" dirty="0">
                  <a:solidFill>
                    <a:schemeClr val="tx1"/>
                  </a:solidFill>
                  <a:latin typeface="+mn-lt"/>
                  <a:ea typeface="华文中宋" pitchFamily="2" charset="-122"/>
                </a:rPr>
                <a:t>M57962L</a:t>
              </a:r>
              <a:r>
                <a:rPr lang="zh-CN" altLang="en-US" b="1" i="0" dirty="0">
                  <a:solidFill>
                    <a:schemeClr val="tx1"/>
                  </a:solidFill>
                  <a:latin typeface="+mn-lt"/>
                  <a:ea typeface="华文中宋" pitchFamily="2" charset="-122"/>
                </a:rPr>
                <a:t>构成的驱动电路</a:t>
              </a:r>
            </a:p>
          </p:txBody>
        </p:sp>
      </p:grpSp>
      <p:sp>
        <p:nvSpPr>
          <p:cNvPr id="15" name="Rectangle 4"/>
          <p:cNvSpPr txBox="1">
            <a:spLocks noChangeArrowheads="1"/>
          </p:cNvSpPr>
          <p:nvPr/>
        </p:nvSpPr>
        <p:spPr bwMode="auto">
          <a:xfrm>
            <a:off x="604747" y="142240"/>
            <a:ext cx="40354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 eaLnBrk="0" hangingPunct="0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zh-CN" sz="3200" b="1" i="0" kern="0" dirty="0">
                <a:solidFill>
                  <a:schemeClr val="tx1"/>
                </a:solidFill>
                <a:latin typeface="+mn-lt"/>
                <a:ea typeface="黑体" pitchFamily="49" charset="-122"/>
              </a:rPr>
              <a:t> IGBT</a:t>
            </a:r>
            <a:r>
              <a:rPr lang="zh-CN" altLang="en-US" sz="3200" b="1" i="0" kern="0" dirty="0">
                <a:solidFill>
                  <a:schemeClr val="tx1"/>
                </a:solidFill>
                <a:latin typeface="+mn-lt"/>
                <a:ea typeface="黑体" pitchFamily="49" charset="-122"/>
              </a:rPr>
              <a:t>的驱动电路</a:t>
            </a:r>
            <a:endParaRPr lang="zh-CN" altLang="en-US" sz="3200" i="0" kern="0" dirty="0">
              <a:solidFill>
                <a:schemeClr val="tx1"/>
              </a:solidFill>
              <a:latin typeface="+mn-lt"/>
              <a:ea typeface="黑体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4"/>
          <p:cNvGrpSpPr/>
          <p:nvPr/>
        </p:nvGrpSpPr>
        <p:grpSpPr>
          <a:xfrm>
            <a:off x="2372010" y="1078304"/>
            <a:ext cx="4038600" cy="3107211"/>
            <a:chOff x="4311161" y="2883730"/>
            <a:chExt cx="4038600" cy="3107211"/>
          </a:xfrm>
        </p:grpSpPr>
        <p:sp>
          <p:nvSpPr>
            <p:cNvPr id="26" name="Text Box 22"/>
            <p:cNvSpPr txBox="1">
              <a:spLocks noChangeArrowheads="1"/>
            </p:cNvSpPr>
            <p:nvPr/>
          </p:nvSpPr>
          <p:spPr bwMode="auto">
            <a:xfrm>
              <a:off x="4334564" y="5529276"/>
              <a:ext cx="3674602" cy="4616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0" dirty="0">
                  <a:solidFill>
                    <a:schemeClr val="tx1"/>
                  </a:solidFill>
                  <a:latin typeface="+mn-lt"/>
                  <a:ea typeface="华文中宋" pitchFamily="2" charset="-122"/>
                </a:rPr>
                <a:t>IR2110</a:t>
              </a:r>
              <a:r>
                <a:rPr lang="zh-CN" altLang="en-US" b="1" i="0" dirty="0">
                  <a:solidFill>
                    <a:schemeClr val="tx1"/>
                  </a:solidFill>
                  <a:latin typeface="+mn-lt"/>
                  <a:ea typeface="华文中宋" pitchFamily="2" charset="-122"/>
                </a:rPr>
                <a:t>构成的驱动电路</a:t>
              </a:r>
            </a:p>
          </p:txBody>
        </p:sp>
        <p:pic>
          <p:nvPicPr>
            <p:cNvPr id="27" name="Picture 16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11161" y="2883730"/>
              <a:ext cx="4038600" cy="2609850"/>
            </a:xfrm>
            <a:prstGeom prst="rect">
              <a:avLst/>
            </a:prstGeom>
            <a:noFill/>
            <a:ln w="38100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</p:pic>
      </p:grpSp>
      <p:sp>
        <p:nvSpPr>
          <p:cNvPr id="15" name="Rectangle 4"/>
          <p:cNvSpPr txBox="1">
            <a:spLocks noChangeArrowheads="1"/>
          </p:cNvSpPr>
          <p:nvPr/>
        </p:nvSpPr>
        <p:spPr bwMode="auto">
          <a:xfrm>
            <a:off x="604747" y="142240"/>
            <a:ext cx="40354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 eaLnBrk="0" hangingPunct="0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zh-CN" sz="3200" b="1" i="0" kern="0" dirty="0">
                <a:solidFill>
                  <a:schemeClr val="tx1"/>
                </a:solidFill>
                <a:latin typeface="+mn-lt"/>
                <a:ea typeface="黑体" pitchFamily="49" charset="-122"/>
              </a:rPr>
              <a:t> IGBT</a:t>
            </a:r>
            <a:r>
              <a:rPr lang="zh-CN" altLang="en-US" sz="3200" b="1" i="0" kern="0" dirty="0">
                <a:solidFill>
                  <a:schemeClr val="tx1"/>
                </a:solidFill>
                <a:latin typeface="+mn-lt"/>
                <a:ea typeface="黑体" pitchFamily="49" charset="-122"/>
              </a:rPr>
              <a:t>的驱动电路</a:t>
            </a:r>
            <a:endParaRPr lang="zh-CN" altLang="en-US" sz="3200" i="0" kern="0" dirty="0">
              <a:solidFill>
                <a:schemeClr val="tx1"/>
              </a:solidFill>
              <a:latin typeface="+mn-lt"/>
              <a:ea typeface="黑体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 txBox="1">
            <a:spLocks noChangeArrowheads="1"/>
          </p:cNvSpPr>
          <p:nvPr/>
        </p:nvSpPr>
        <p:spPr bwMode="auto">
          <a:xfrm>
            <a:off x="642620" y="434340"/>
            <a:ext cx="3535363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itchFamily="49" charset="-122"/>
                <a:cs typeface="+mj-cs"/>
              </a:rPr>
              <a:t>IGBT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itchFamily="49" charset="-122"/>
                <a:cs typeface="+mj-cs"/>
              </a:rPr>
              <a:t>的工作特点</a:t>
            </a:r>
          </a:p>
        </p:txBody>
      </p:sp>
      <p:grpSp>
        <p:nvGrpSpPr>
          <p:cNvPr id="30" name="Group 16"/>
          <p:cNvGrpSpPr>
            <a:grpSpLocks/>
          </p:cNvGrpSpPr>
          <p:nvPr/>
        </p:nvGrpSpPr>
        <p:grpSpPr bwMode="auto">
          <a:xfrm>
            <a:off x="6506528" y="945833"/>
            <a:ext cx="1892300" cy="3138487"/>
            <a:chOff x="2100" y="1452"/>
            <a:chExt cx="1192" cy="1977"/>
          </a:xfrm>
        </p:grpSpPr>
        <p:sp>
          <p:nvSpPr>
            <p:cNvPr id="31" name="Text Box 5"/>
            <p:cNvSpPr txBox="1">
              <a:spLocks noChangeArrowheads="1"/>
            </p:cNvSpPr>
            <p:nvPr/>
          </p:nvSpPr>
          <p:spPr bwMode="auto">
            <a:xfrm>
              <a:off x="3003" y="3102"/>
              <a:ext cx="289" cy="32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0">
                  <a:solidFill>
                    <a:srgbClr val="FF9933"/>
                  </a:solidFill>
                </a:rPr>
                <a:t>E</a:t>
              </a:r>
            </a:p>
          </p:txBody>
        </p:sp>
        <p:sp>
          <p:nvSpPr>
            <p:cNvPr id="32" name="AutoShape 6"/>
            <p:cNvSpPr>
              <a:spLocks noChangeAspect="1" noChangeArrowheads="1" noTextEdit="1"/>
            </p:cNvSpPr>
            <p:nvPr/>
          </p:nvSpPr>
          <p:spPr bwMode="auto">
            <a:xfrm>
              <a:off x="2387" y="1752"/>
              <a:ext cx="799" cy="13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7"/>
            <p:cNvSpPr>
              <a:spLocks noChangeShapeType="1"/>
            </p:cNvSpPr>
            <p:nvPr/>
          </p:nvSpPr>
          <p:spPr bwMode="auto">
            <a:xfrm>
              <a:off x="2787" y="2338"/>
              <a:ext cx="1" cy="185"/>
            </a:xfrm>
            <a:prstGeom prst="line">
              <a:avLst/>
            </a:prstGeom>
            <a:noFill/>
            <a:ln w="44450" cap="rnd">
              <a:solidFill>
                <a:srgbClr val="FFCC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8"/>
            <p:cNvSpPr>
              <a:spLocks noChangeShapeType="1"/>
            </p:cNvSpPr>
            <p:nvPr/>
          </p:nvSpPr>
          <p:spPr bwMode="auto">
            <a:xfrm>
              <a:off x="2973" y="2153"/>
              <a:ext cx="1" cy="556"/>
            </a:xfrm>
            <a:prstGeom prst="line">
              <a:avLst/>
            </a:prstGeom>
            <a:noFill/>
            <a:ln w="44450" cap="rnd">
              <a:solidFill>
                <a:srgbClr val="FFCC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9"/>
            <p:cNvSpPr>
              <a:spLocks noChangeShapeType="1"/>
            </p:cNvSpPr>
            <p:nvPr/>
          </p:nvSpPr>
          <p:spPr bwMode="auto">
            <a:xfrm flipH="1">
              <a:off x="2973" y="2153"/>
              <a:ext cx="185" cy="185"/>
            </a:xfrm>
            <a:prstGeom prst="line">
              <a:avLst/>
            </a:prstGeom>
            <a:noFill/>
            <a:ln w="44450" cap="rnd">
              <a:solidFill>
                <a:srgbClr val="FFCC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10"/>
            <p:cNvSpPr>
              <a:spLocks noChangeShapeType="1"/>
            </p:cNvSpPr>
            <p:nvPr/>
          </p:nvSpPr>
          <p:spPr bwMode="auto">
            <a:xfrm>
              <a:off x="3149" y="2685"/>
              <a:ext cx="9" cy="371"/>
            </a:xfrm>
            <a:prstGeom prst="line">
              <a:avLst/>
            </a:prstGeom>
            <a:noFill/>
            <a:ln w="44450" cap="rnd">
              <a:solidFill>
                <a:srgbClr val="FFCC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11"/>
            <p:cNvSpPr>
              <a:spLocks noChangeShapeType="1"/>
            </p:cNvSpPr>
            <p:nvPr/>
          </p:nvSpPr>
          <p:spPr bwMode="auto">
            <a:xfrm flipV="1">
              <a:off x="3153" y="1782"/>
              <a:ext cx="1" cy="375"/>
            </a:xfrm>
            <a:prstGeom prst="line">
              <a:avLst/>
            </a:prstGeom>
            <a:noFill/>
            <a:ln w="44450" cap="rnd">
              <a:solidFill>
                <a:srgbClr val="FFCC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12"/>
            <p:cNvSpPr>
              <a:spLocks noChangeShapeType="1"/>
            </p:cNvSpPr>
            <p:nvPr/>
          </p:nvSpPr>
          <p:spPr bwMode="auto">
            <a:xfrm flipH="1">
              <a:off x="2417" y="2431"/>
              <a:ext cx="370" cy="1"/>
            </a:xfrm>
            <a:prstGeom prst="line">
              <a:avLst/>
            </a:prstGeom>
            <a:noFill/>
            <a:ln w="44450" cap="rnd">
              <a:solidFill>
                <a:srgbClr val="FFCC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13"/>
            <p:cNvSpPr>
              <a:spLocks noChangeShapeType="1"/>
            </p:cNvSpPr>
            <p:nvPr/>
          </p:nvSpPr>
          <p:spPr bwMode="auto">
            <a:xfrm>
              <a:off x="2984" y="2534"/>
              <a:ext cx="184" cy="162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triangle" w="sm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Text Box 14"/>
            <p:cNvSpPr txBox="1">
              <a:spLocks noChangeArrowheads="1"/>
            </p:cNvSpPr>
            <p:nvPr/>
          </p:nvSpPr>
          <p:spPr bwMode="auto">
            <a:xfrm>
              <a:off x="2993" y="1452"/>
              <a:ext cx="289" cy="32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0">
                  <a:solidFill>
                    <a:srgbClr val="FF9933"/>
                  </a:solidFill>
                </a:rPr>
                <a:t>C</a:t>
              </a:r>
            </a:p>
          </p:txBody>
        </p:sp>
        <p:sp>
          <p:nvSpPr>
            <p:cNvPr id="41" name="Text Box 15"/>
            <p:cNvSpPr txBox="1">
              <a:spLocks noChangeArrowheads="1"/>
            </p:cNvSpPr>
            <p:nvPr/>
          </p:nvSpPr>
          <p:spPr bwMode="auto">
            <a:xfrm>
              <a:off x="2100" y="2265"/>
              <a:ext cx="289" cy="32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0">
                  <a:solidFill>
                    <a:srgbClr val="FF9933"/>
                  </a:solidFill>
                </a:rPr>
                <a:t>G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12788" y="1591945"/>
            <a:ext cx="5686425" cy="519113"/>
            <a:chOff x="712788" y="1591945"/>
            <a:chExt cx="5686425" cy="519113"/>
          </a:xfrm>
        </p:grpSpPr>
        <p:sp>
          <p:nvSpPr>
            <p:cNvPr id="42" name="Text Box 18"/>
            <p:cNvSpPr txBox="1">
              <a:spLocks noChangeArrowheads="1"/>
            </p:cNvSpPr>
            <p:nvPr/>
          </p:nvSpPr>
          <p:spPr bwMode="auto">
            <a:xfrm>
              <a:off x="984250" y="1591945"/>
              <a:ext cx="5414963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i="0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门极电压 </a:t>
              </a:r>
              <a:r>
                <a:rPr lang="en-US" altLang="zh-CN" sz="2800" b="1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U</a:t>
              </a:r>
              <a:r>
                <a:rPr lang="en-US" altLang="zh-CN" sz="2800" b="1" i="0" baseline="-25000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G</a:t>
              </a:r>
              <a:r>
                <a:rPr lang="zh-CN" altLang="en-US" sz="2800" b="1" i="0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＞ </a:t>
              </a:r>
              <a:r>
                <a:rPr lang="en-US" altLang="zh-CN" sz="2800" b="1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U</a:t>
              </a:r>
              <a:r>
                <a:rPr lang="en-US" altLang="zh-CN" sz="2800" b="1" i="0" baseline="-25000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G(</a:t>
              </a:r>
              <a:r>
                <a:rPr lang="en-US" altLang="zh-CN" sz="2800" b="1" i="0" baseline="-25000" dirty="0" err="1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th</a:t>
              </a:r>
              <a:r>
                <a:rPr lang="en-US" altLang="zh-CN" sz="2800" b="1" i="0" baseline="-25000" dirty="0" smtClean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)</a:t>
              </a:r>
              <a:r>
                <a:rPr lang="zh-CN" altLang="en-US" sz="2800" b="1" i="0" baseline="-25000" dirty="0" smtClean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，</a:t>
              </a:r>
              <a:r>
                <a:rPr lang="en-US" altLang="zh-CN" sz="2800" b="1" i="0" dirty="0" smtClean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 </a:t>
              </a:r>
              <a:r>
                <a:rPr lang="en-US" altLang="zh-CN" sz="2800" b="1" i="0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IGBT</a:t>
              </a:r>
              <a:r>
                <a:rPr lang="zh-CN" altLang="en-US" sz="2800" b="1" i="0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导通</a:t>
              </a:r>
              <a:endParaRPr lang="zh-CN" altLang="en-US" sz="2800" b="1" i="0" baseline="-25000" dirty="0">
                <a:solidFill>
                  <a:schemeClr val="accent2">
                    <a:lumMod val="75000"/>
                  </a:schemeClr>
                </a:solidFill>
                <a:latin typeface="+mn-lt"/>
                <a:ea typeface="华文中宋" pitchFamily="2" charset="-122"/>
              </a:endParaRPr>
            </a:p>
          </p:txBody>
        </p:sp>
        <p:graphicFrame>
          <p:nvGraphicFramePr>
            <p:cNvPr id="43" name="Object 19"/>
            <p:cNvGraphicFramePr>
              <a:graphicFrameLocks noChangeAspect="1"/>
            </p:cNvGraphicFramePr>
            <p:nvPr/>
          </p:nvGraphicFramePr>
          <p:xfrm>
            <a:off x="712788" y="1771333"/>
            <a:ext cx="222250" cy="228600"/>
          </p:xfrm>
          <a:graphic>
            <a:graphicData uri="http://schemas.openxmlformats.org/presentationml/2006/ole">
              <p:oleObj spid="_x0000_s7174" name="CorelDRAW" r:id="rId3" imgW="798120" imgH="824760" progId="">
                <p:embed/>
              </p:oleObj>
            </a:graphicData>
          </a:graphic>
        </p:graphicFrame>
      </p:grpSp>
      <p:grpSp>
        <p:nvGrpSpPr>
          <p:cNvPr id="25" name="组合 24"/>
          <p:cNvGrpSpPr/>
          <p:nvPr/>
        </p:nvGrpSpPr>
        <p:grpSpPr>
          <a:xfrm>
            <a:off x="771525" y="3034983"/>
            <a:ext cx="5722938" cy="519112"/>
            <a:chOff x="771525" y="3034983"/>
            <a:chExt cx="5722938" cy="519112"/>
          </a:xfrm>
        </p:grpSpPr>
        <p:sp>
          <p:nvSpPr>
            <p:cNvPr id="44" name="Text Box 24"/>
            <p:cNvSpPr txBox="1">
              <a:spLocks noChangeArrowheads="1"/>
            </p:cNvSpPr>
            <p:nvPr/>
          </p:nvSpPr>
          <p:spPr bwMode="auto">
            <a:xfrm>
              <a:off x="1055688" y="3034983"/>
              <a:ext cx="5438775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i="0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集电极电流</a:t>
              </a:r>
              <a:r>
                <a:rPr lang="en-US" altLang="zh-CN" sz="2800" b="1" i="0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I</a:t>
              </a:r>
              <a:r>
                <a:rPr lang="en-US" altLang="zh-CN" sz="2800" b="1" i="0" baseline="-25000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C</a:t>
              </a:r>
              <a:r>
                <a:rPr lang="en-US" altLang="zh-CN" sz="2800" b="1" i="0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 </a:t>
              </a:r>
              <a:r>
                <a:rPr lang="zh-CN" altLang="en-US" sz="2800" b="1" i="0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由门极电压</a:t>
              </a:r>
              <a:r>
                <a:rPr lang="en-US" altLang="zh-CN" sz="2800" b="1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U</a:t>
              </a:r>
              <a:r>
                <a:rPr lang="en-US" altLang="zh-CN" sz="2800" b="1" i="0" baseline="-25000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G</a:t>
              </a:r>
              <a:r>
                <a:rPr lang="zh-CN" altLang="en-US" sz="2800" b="1" i="0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控制</a:t>
              </a:r>
            </a:p>
          </p:txBody>
        </p:sp>
        <p:graphicFrame>
          <p:nvGraphicFramePr>
            <p:cNvPr id="45" name="Object 25"/>
            <p:cNvGraphicFramePr>
              <a:graphicFrameLocks noChangeAspect="1"/>
            </p:cNvGraphicFramePr>
            <p:nvPr/>
          </p:nvGraphicFramePr>
          <p:xfrm>
            <a:off x="771525" y="3209608"/>
            <a:ext cx="222250" cy="228600"/>
          </p:xfrm>
          <a:graphic>
            <a:graphicData uri="http://schemas.openxmlformats.org/presentationml/2006/ole">
              <p:oleObj spid="_x0000_s7175" name="CorelDRAW" r:id="rId4" imgW="798120" imgH="824760" progId="">
                <p:embed/>
              </p:oleObj>
            </a:graphicData>
          </a:graphic>
        </p:graphicFrame>
      </p:grpSp>
      <p:grpSp>
        <p:nvGrpSpPr>
          <p:cNvPr id="26" name="组合 25"/>
          <p:cNvGrpSpPr/>
          <p:nvPr/>
        </p:nvGrpSpPr>
        <p:grpSpPr>
          <a:xfrm>
            <a:off x="744538" y="3693795"/>
            <a:ext cx="4959350" cy="523875"/>
            <a:chOff x="744538" y="3693795"/>
            <a:chExt cx="4959350" cy="523875"/>
          </a:xfrm>
        </p:grpSpPr>
        <p:sp>
          <p:nvSpPr>
            <p:cNvPr id="46" name="Text Box 27"/>
            <p:cNvSpPr txBox="1">
              <a:spLocks noChangeArrowheads="1"/>
            </p:cNvSpPr>
            <p:nvPr/>
          </p:nvSpPr>
          <p:spPr bwMode="auto">
            <a:xfrm>
              <a:off x="1052513" y="3693795"/>
              <a:ext cx="4651375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0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IGBT</a:t>
              </a:r>
              <a:r>
                <a:rPr lang="zh-CN" altLang="en-US" sz="2800" b="1" i="0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需专用门极驱动电路。</a:t>
              </a:r>
              <a:endParaRPr lang="en-US" altLang="zh-CN" sz="2800" b="1" i="0" baseline="-25000" dirty="0">
                <a:solidFill>
                  <a:schemeClr val="accent2">
                    <a:lumMod val="75000"/>
                  </a:schemeClr>
                </a:solidFill>
                <a:latin typeface="+mn-lt"/>
                <a:ea typeface="华文中宋" pitchFamily="2" charset="-122"/>
              </a:endParaRPr>
            </a:p>
          </p:txBody>
        </p:sp>
        <p:graphicFrame>
          <p:nvGraphicFramePr>
            <p:cNvPr id="47" name="Object 28"/>
            <p:cNvGraphicFramePr>
              <a:graphicFrameLocks noChangeAspect="1"/>
            </p:cNvGraphicFramePr>
            <p:nvPr/>
          </p:nvGraphicFramePr>
          <p:xfrm>
            <a:off x="744538" y="3893820"/>
            <a:ext cx="222250" cy="228600"/>
          </p:xfrm>
          <a:graphic>
            <a:graphicData uri="http://schemas.openxmlformats.org/presentationml/2006/ole">
              <p:oleObj spid="_x0000_s7176" name="CorelDRAW" r:id="rId5" imgW="798120" imgH="824760" progId="">
                <p:embed/>
              </p:oleObj>
            </a:graphicData>
          </a:graphic>
        </p:graphicFrame>
      </p:grpSp>
      <p:grpSp>
        <p:nvGrpSpPr>
          <p:cNvPr id="48" name="Group 30"/>
          <p:cNvGrpSpPr>
            <a:grpSpLocks/>
          </p:cNvGrpSpPr>
          <p:nvPr/>
        </p:nvGrpSpPr>
        <p:grpSpPr bwMode="auto">
          <a:xfrm>
            <a:off x="746125" y="2311083"/>
            <a:ext cx="5927725" cy="519112"/>
            <a:chOff x="470" y="1710"/>
            <a:chExt cx="3734" cy="327"/>
          </a:xfrm>
        </p:grpSpPr>
        <p:sp>
          <p:nvSpPr>
            <p:cNvPr id="49" name="Text Box 21"/>
            <p:cNvSpPr txBox="1">
              <a:spLocks noChangeArrowheads="1"/>
            </p:cNvSpPr>
            <p:nvPr/>
          </p:nvSpPr>
          <p:spPr bwMode="auto">
            <a:xfrm>
              <a:off x="683" y="1710"/>
              <a:ext cx="352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i="0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门极电压 </a:t>
              </a:r>
              <a:r>
                <a:rPr lang="en-US" altLang="zh-CN" sz="2800" b="1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U</a:t>
              </a:r>
              <a:r>
                <a:rPr lang="en-US" altLang="zh-CN" sz="2800" b="1" i="0" baseline="-25000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G</a:t>
              </a:r>
              <a:r>
                <a:rPr lang="zh-CN" altLang="en-US" sz="2800" b="1" i="0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＜ </a:t>
              </a:r>
              <a:r>
                <a:rPr lang="en-US" altLang="zh-CN" sz="2800" b="1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U</a:t>
              </a:r>
              <a:r>
                <a:rPr lang="en-US" altLang="zh-CN" sz="2800" b="1" i="0" baseline="-25000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G(</a:t>
              </a:r>
              <a:r>
                <a:rPr lang="en-US" altLang="zh-CN" sz="2800" b="1" i="0" baseline="-25000" dirty="0" err="1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th</a:t>
              </a:r>
              <a:r>
                <a:rPr lang="en-US" altLang="zh-CN" sz="2800" b="1" i="0" baseline="-25000" dirty="0" smtClean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)</a:t>
              </a:r>
              <a:r>
                <a:rPr lang="zh-CN" altLang="en-US" sz="2800" b="1" i="0" baseline="-25000" dirty="0" smtClean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，</a:t>
              </a:r>
              <a:r>
                <a:rPr lang="en-US" altLang="zh-CN" sz="2800" b="1" i="0" dirty="0" smtClean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 </a:t>
              </a:r>
              <a:r>
                <a:rPr lang="en-US" altLang="zh-CN" sz="2800" b="1" i="0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IGBT</a:t>
              </a:r>
              <a:r>
                <a:rPr lang="zh-CN" altLang="en-US" sz="2800" b="1" i="0" dirty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华文中宋" pitchFamily="2" charset="-122"/>
                </a:rPr>
                <a:t>关断</a:t>
              </a:r>
              <a:endParaRPr lang="zh-CN" altLang="en-US" sz="2800" b="1" i="0" baseline="-25000" dirty="0">
                <a:solidFill>
                  <a:schemeClr val="accent2">
                    <a:lumMod val="75000"/>
                  </a:schemeClr>
                </a:solidFill>
                <a:latin typeface="+mn-lt"/>
                <a:ea typeface="华文中宋" pitchFamily="2" charset="-122"/>
              </a:endParaRPr>
            </a:p>
          </p:txBody>
        </p:sp>
        <p:graphicFrame>
          <p:nvGraphicFramePr>
            <p:cNvPr id="50" name="Object 29"/>
            <p:cNvGraphicFramePr>
              <a:graphicFrameLocks noChangeAspect="1"/>
            </p:cNvGraphicFramePr>
            <p:nvPr/>
          </p:nvGraphicFramePr>
          <p:xfrm>
            <a:off x="470" y="1813"/>
            <a:ext cx="140" cy="144"/>
          </p:xfrm>
          <a:graphic>
            <a:graphicData uri="http://schemas.openxmlformats.org/presentationml/2006/ole">
              <p:oleObj spid="_x0000_s7177" name="CorelDRAW" r:id="rId6" imgW="798120" imgH="824760" progId="">
                <p:embed/>
              </p:oleObj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 descr="img200706121339341457副本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4163" y="2408238"/>
            <a:ext cx="3095625" cy="222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6469" name="Rectangle 5"/>
          <p:cNvSpPr>
            <a:spLocks noChangeArrowheads="1"/>
          </p:cNvSpPr>
          <p:nvPr/>
        </p:nvSpPr>
        <p:spPr bwMode="auto">
          <a:xfrm>
            <a:off x="2700338" y="1492250"/>
            <a:ext cx="32400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4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anose="02010600040101010101" pitchFamily="2" charset="-122"/>
                <a:cs typeface="Times New Roman" panose="02020603050405020304" pitchFamily="18" charset="0"/>
              </a:rPr>
              <a:t>结    束</a:t>
            </a:r>
            <a:r>
              <a:rPr lang="zh-CN" altLang="en-US" sz="3600" dirty="0" smtClean="0">
                <a:solidFill>
                  <a:schemeClr val="tx1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 spd="slow">
    <p:diamond/>
    <p:sndAc>
      <p:stSnd>
        <p:snd r:embed="rId2" name="结束.wav"/>
      </p:stSnd>
    </p:sndAc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05778" y="385445"/>
            <a:ext cx="3505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2"/>
              </a:buBlip>
            </a:pPr>
            <a:r>
              <a:rPr lang="en-US" altLang="zh-CN" sz="2800" b="1" i="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800" b="1" i="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晶闸管实物图</a:t>
            </a:r>
            <a:endParaRPr lang="zh-CN" altLang="en-US" sz="2800" b="1" i="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0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3987" y="1797850"/>
            <a:ext cx="3771900" cy="23336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pic>
        <p:nvPicPr>
          <p:cNvPr id="21" name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20643" y="1757778"/>
            <a:ext cx="3486150" cy="23907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grpSp>
        <p:nvGrpSpPr>
          <p:cNvPr id="22" name="组合 21"/>
          <p:cNvGrpSpPr/>
          <p:nvPr/>
        </p:nvGrpSpPr>
        <p:grpSpPr>
          <a:xfrm>
            <a:off x="1220496" y="1648095"/>
            <a:ext cx="2715992" cy="2504463"/>
            <a:chOff x="1220496" y="1648095"/>
            <a:chExt cx="2715992" cy="2504463"/>
          </a:xfrm>
        </p:grpSpPr>
        <p:pic>
          <p:nvPicPr>
            <p:cNvPr id="23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220496" y="1648095"/>
              <a:ext cx="2705100" cy="201930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</p:pic>
        <p:sp>
          <p:nvSpPr>
            <p:cNvPr id="24" name="TextBox 17"/>
            <p:cNvSpPr txBox="1">
              <a:spLocks noChangeArrowheads="1"/>
            </p:cNvSpPr>
            <p:nvPr/>
          </p:nvSpPr>
          <p:spPr bwMode="auto">
            <a:xfrm>
              <a:off x="1237738" y="3752508"/>
              <a:ext cx="2698750" cy="4000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000" b="1" i="0" dirty="0">
                  <a:solidFill>
                    <a:schemeClr val="accent2"/>
                  </a:solidFill>
                  <a:latin typeface="宋体" pitchFamily="2" charset="-122"/>
                  <a:ea typeface="宋体" pitchFamily="2" charset="-122"/>
                </a:rPr>
                <a:t>塑封型晶闸管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266540" y="1226712"/>
            <a:ext cx="5705475" cy="3024797"/>
            <a:chOff x="6506332" y="3446585"/>
            <a:chExt cx="5705475" cy="3024797"/>
          </a:xfrm>
        </p:grpSpPr>
        <p:pic>
          <p:nvPicPr>
            <p:cNvPr id="26" name="Picture 1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506332" y="3446585"/>
              <a:ext cx="5705475" cy="260032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</p:pic>
        <p:sp>
          <p:nvSpPr>
            <p:cNvPr id="27" name="TextBox 17"/>
            <p:cNvSpPr txBox="1">
              <a:spLocks noChangeArrowheads="1"/>
            </p:cNvSpPr>
            <p:nvPr/>
          </p:nvSpPr>
          <p:spPr bwMode="auto">
            <a:xfrm>
              <a:off x="8156697" y="6071332"/>
              <a:ext cx="2698750" cy="4000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000" b="1" i="0" dirty="0" smtClean="0">
                  <a:solidFill>
                    <a:schemeClr val="accent2"/>
                  </a:solidFill>
                  <a:latin typeface="宋体" pitchFamily="2" charset="-122"/>
                  <a:ea typeface="宋体" pitchFamily="2" charset="-122"/>
                </a:rPr>
                <a:t>晶闸管模块</a:t>
              </a:r>
              <a:endParaRPr lang="zh-CN" altLang="en-US" sz="2000" b="1" i="0" dirty="0">
                <a:solidFill>
                  <a:schemeClr val="accent2"/>
                </a:solidFill>
                <a:latin typeface="宋体" pitchFamily="2" charset="-122"/>
                <a:ea typeface="宋体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655580" y="470432"/>
            <a:ext cx="4529796" cy="4337788"/>
            <a:chOff x="7469944" y="1202781"/>
            <a:chExt cx="4529796" cy="4337788"/>
          </a:xfrm>
        </p:grpSpPr>
        <p:pic>
          <p:nvPicPr>
            <p:cNvPr id="29" name="Picture 10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7469944" y="1202781"/>
              <a:ext cx="4529796" cy="3895339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</p:pic>
        <p:sp>
          <p:nvSpPr>
            <p:cNvPr id="30" name="TextBox 17"/>
            <p:cNvSpPr txBox="1">
              <a:spLocks noChangeArrowheads="1"/>
            </p:cNvSpPr>
            <p:nvPr/>
          </p:nvSpPr>
          <p:spPr bwMode="auto">
            <a:xfrm>
              <a:off x="8379435" y="5140519"/>
              <a:ext cx="2698750" cy="4000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000" b="1" i="0" dirty="0" smtClean="0">
                  <a:solidFill>
                    <a:schemeClr val="accent2"/>
                  </a:solidFill>
                  <a:latin typeface="宋体" pitchFamily="2" charset="-122"/>
                  <a:ea typeface="宋体" pitchFamily="2" charset="-122"/>
                </a:rPr>
                <a:t>晶闸管模块</a:t>
              </a:r>
              <a:endParaRPr lang="zh-CN" altLang="en-US" sz="2000" b="1" i="0" dirty="0">
                <a:solidFill>
                  <a:schemeClr val="accent2"/>
                </a:solidFill>
                <a:latin typeface="宋体" pitchFamily="2" charset="-122"/>
                <a:ea typeface="宋体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6263640" y="2058035"/>
            <a:ext cx="2133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i="0">
                <a:solidFill>
                  <a:schemeClr val="tx1"/>
                </a:solidFill>
                <a:latin typeface="+mn-lt"/>
                <a:ea typeface="华文中宋" pitchFamily="2" charset="-122"/>
              </a:rPr>
              <a:t>A——</a:t>
            </a:r>
            <a:r>
              <a:rPr lang="zh-CN" altLang="en-US" sz="2800" i="0">
                <a:solidFill>
                  <a:schemeClr val="tx1"/>
                </a:solidFill>
                <a:latin typeface="+mn-lt"/>
                <a:ea typeface="华文中宋" pitchFamily="2" charset="-122"/>
              </a:rPr>
              <a:t>阳极</a:t>
            </a:r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6276340" y="2637473"/>
            <a:ext cx="2133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i="0" dirty="0">
                <a:solidFill>
                  <a:schemeClr val="tx1"/>
                </a:solidFill>
                <a:latin typeface="+mn-lt"/>
                <a:ea typeface="华文中宋" pitchFamily="2" charset="-122"/>
              </a:rPr>
              <a:t>K——</a:t>
            </a:r>
            <a:r>
              <a:rPr lang="zh-CN" altLang="en-US" sz="2800" i="0" dirty="0">
                <a:solidFill>
                  <a:schemeClr val="tx1"/>
                </a:solidFill>
                <a:latin typeface="+mn-lt"/>
                <a:ea typeface="华文中宋" pitchFamily="2" charset="-122"/>
              </a:rPr>
              <a:t>阴极</a:t>
            </a:r>
          </a:p>
        </p:txBody>
      </p:sp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6263640" y="3224848"/>
            <a:ext cx="2587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i="0">
                <a:solidFill>
                  <a:schemeClr val="tx1"/>
                </a:solidFill>
                <a:latin typeface="+mn-lt"/>
                <a:ea typeface="华文中宋" pitchFamily="2" charset="-122"/>
              </a:rPr>
              <a:t>G——</a:t>
            </a:r>
            <a:r>
              <a:rPr lang="zh-CN" altLang="en-US" sz="2800" i="0">
                <a:solidFill>
                  <a:schemeClr val="tx1"/>
                </a:solidFill>
                <a:latin typeface="+mn-lt"/>
                <a:ea typeface="华文中宋" pitchFamily="2" charset="-122"/>
              </a:rPr>
              <a:t>控制极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26098" y="466725"/>
            <a:ext cx="29892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2"/>
              </a:buBlip>
            </a:pPr>
            <a:r>
              <a:rPr lang="en-US" altLang="zh-CN" sz="2800" b="1" i="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800" b="1" i="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晶闸管结构</a:t>
            </a:r>
            <a:endParaRPr lang="zh-CN" altLang="en-US" sz="2800" b="1" i="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Picture 22" descr="D:\wgz\理论课\电工学PPT\电工学教材-图片\1121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9931" y="1055193"/>
            <a:ext cx="4223669" cy="38301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10" grpId="0" autoUpdateAnimBg="0"/>
      <p:bldP spid="11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2" descr="D:\wgz\理论课\电工学PPT\电工学教材-图片\1121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9931" y="1055193"/>
            <a:ext cx="4223669" cy="3830121"/>
          </a:xfrm>
          <a:prstGeom prst="rect">
            <a:avLst/>
          </a:prstGeom>
          <a:noFill/>
        </p:spPr>
      </p:pic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26098" y="466725"/>
            <a:ext cx="29892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en-US" altLang="zh-CN" sz="2800" b="1" i="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800" b="1" i="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晶闸管结构</a:t>
            </a:r>
            <a:endParaRPr lang="zh-CN" altLang="en-US" sz="2800" b="1" i="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Picture 75" descr="D:\wgz\理论课\电工学PPT\电工学教材-图片\1122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34115" y="1065725"/>
            <a:ext cx="3600510" cy="38226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9"/>
          <p:cNvSpPr txBox="1">
            <a:spLocks noChangeArrowheads="1"/>
          </p:cNvSpPr>
          <p:nvPr/>
        </p:nvSpPr>
        <p:spPr bwMode="auto">
          <a:xfrm>
            <a:off x="702899" y="1509168"/>
            <a:ext cx="4184062" cy="2376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当</a:t>
            </a:r>
            <a:r>
              <a:rPr lang="en-US" altLang="zh-CN" sz="2800" b="1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U</a:t>
            </a:r>
            <a:r>
              <a:rPr lang="en-US" altLang="zh-CN" sz="2800" b="1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AK</a:t>
            </a:r>
            <a:r>
              <a:rPr lang="en-US" altLang="zh-CN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&lt;0</a:t>
            </a: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时，</a:t>
            </a:r>
            <a:endParaRPr lang="en-US" altLang="zh-CN" sz="2800" b="1" i="0" dirty="0" smtClean="0">
              <a:solidFill>
                <a:schemeClr val="tx1"/>
              </a:solidFill>
              <a:latin typeface="+mn-lt"/>
              <a:ea typeface="华文中宋" pitchFamily="2" charset="-122"/>
            </a:endParaRPr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三极管</a:t>
            </a:r>
            <a:r>
              <a:rPr lang="en-US" altLang="zh-CN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T</a:t>
            </a:r>
            <a:r>
              <a:rPr lang="en-US" altLang="zh-CN" sz="2800" b="1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1</a:t>
            </a: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和</a:t>
            </a:r>
            <a:r>
              <a:rPr lang="en-US" altLang="zh-CN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T</a:t>
            </a:r>
            <a:r>
              <a:rPr lang="en-US" altLang="zh-CN" sz="2800" b="1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2</a:t>
            </a: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的发射结都反偏，无论控制极是否有电压，晶闸管</a:t>
            </a:r>
            <a:r>
              <a:rPr lang="zh-CN" altLang="en-US" sz="2800" b="1" i="0" dirty="0">
                <a:solidFill>
                  <a:schemeClr val="tx1"/>
                </a:solidFill>
                <a:latin typeface="+mn-lt"/>
                <a:ea typeface="华文中宋" pitchFamily="2" charset="-122"/>
              </a:rPr>
              <a:t>都</a:t>
            </a: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不导通</a:t>
            </a:r>
            <a:endParaRPr lang="en-US" altLang="zh-CN" sz="2800" b="1" i="0" dirty="0">
              <a:solidFill>
                <a:schemeClr val="tx1"/>
              </a:solidFill>
              <a:latin typeface="+mn-lt"/>
              <a:ea typeface="华文中宋" pitchFamily="2" charset="-122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495617" y="375285"/>
            <a:ext cx="35480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2"/>
              </a:buBlip>
            </a:pPr>
            <a:r>
              <a:rPr lang="en-US" altLang="zh-CN" sz="2800" b="1" i="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800" b="1" i="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晶闸管工作原理</a:t>
            </a:r>
            <a:endParaRPr lang="zh-CN" altLang="en-US" sz="2800" b="1" i="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1" name="Picture 75" descr="D:\wgz\理论课\电工学PPT\电工学教材-图片\1122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96115" y="618685"/>
            <a:ext cx="3600510" cy="38226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9"/>
          <p:cNvSpPr txBox="1">
            <a:spLocks noChangeArrowheads="1"/>
          </p:cNvSpPr>
          <p:nvPr/>
        </p:nvSpPr>
        <p:spPr bwMode="auto">
          <a:xfrm>
            <a:off x="814659" y="1722528"/>
            <a:ext cx="4021502" cy="1858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当</a:t>
            </a:r>
            <a:r>
              <a:rPr lang="en-US" altLang="zh-CN" sz="2800" b="1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U</a:t>
            </a:r>
            <a:r>
              <a:rPr lang="en-US" altLang="zh-CN" sz="2800" b="1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AK</a:t>
            </a:r>
            <a:r>
              <a:rPr lang="en-US" altLang="zh-CN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&gt;0</a:t>
            </a: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，</a:t>
            </a:r>
            <a:r>
              <a:rPr lang="en-US" altLang="zh-CN" sz="2800" b="1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U</a:t>
            </a:r>
            <a:r>
              <a:rPr lang="en-US" altLang="zh-CN" sz="2800" b="1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GK</a:t>
            </a:r>
            <a:r>
              <a:rPr lang="en-US" altLang="zh-CN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&lt;0</a:t>
            </a: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时，</a:t>
            </a:r>
            <a:endParaRPr lang="en-US" altLang="zh-CN" sz="2800" b="1" i="0" dirty="0" smtClean="0">
              <a:solidFill>
                <a:schemeClr val="tx1"/>
              </a:solidFill>
              <a:latin typeface="+mn-lt"/>
              <a:ea typeface="华文中宋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三极管</a:t>
            </a:r>
            <a:r>
              <a:rPr lang="en-US" altLang="zh-CN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T</a:t>
            </a:r>
            <a:r>
              <a:rPr lang="en-US" altLang="zh-CN" sz="2800" b="1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2</a:t>
            </a:r>
            <a:r>
              <a:rPr lang="zh-CN" altLang="en-US" sz="2800" b="1" i="0" dirty="0">
                <a:solidFill>
                  <a:schemeClr val="tx1"/>
                </a:solidFill>
                <a:latin typeface="+mn-lt"/>
                <a:ea typeface="华文中宋" pitchFamily="2" charset="-122"/>
              </a:rPr>
              <a:t>的发射结</a:t>
            </a: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反偏，晶闸管也不导通</a:t>
            </a:r>
            <a:endParaRPr lang="en-US" altLang="zh-CN" sz="2800" b="1" i="0" dirty="0">
              <a:solidFill>
                <a:schemeClr val="tx1"/>
              </a:solidFill>
              <a:latin typeface="+mn-lt"/>
              <a:ea typeface="华文中宋" pitchFamily="2" charset="-122"/>
            </a:endParaRPr>
          </a:p>
        </p:txBody>
      </p:sp>
      <p:pic>
        <p:nvPicPr>
          <p:cNvPr id="12" name="Picture 75" descr="D:\wgz\理论课\电工学PPT\电工学教材-图片\1122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96115" y="618685"/>
            <a:ext cx="3600510" cy="3822688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495617" y="375285"/>
            <a:ext cx="35480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en-US" altLang="zh-CN" sz="2800" b="1" i="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800" b="1" i="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晶闸管工作原理</a:t>
            </a:r>
            <a:endParaRPr lang="zh-CN" altLang="en-US" sz="2800" b="1" i="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75" descr="D:\wgz\理论课\电工学PPT\电工学教材-图片\1122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96115" y="618685"/>
            <a:ext cx="3600510" cy="3822688"/>
          </a:xfrm>
          <a:prstGeom prst="rect">
            <a:avLst/>
          </a:prstGeom>
          <a:noFill/>
        </p:spPr>
      </p:pic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6505575" y="2845619"/>
            <a:ext cx="266700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en-US" altLang="zh-CN" i="0" baseline="-25000" dirty="0">
              <a:solidFill>
                <a:schemeClr val="tx1"/>
              </a:solidFill>
            </a:endParaRPr>
          </a:p>
        </p:txBody>
      </p:sp>
      <p:sp>
        <p:nvSpPr>
          <p:cNvPr id="30" name="Text Box 49"/>
          <p:cNvSpPr txBox="1">
            <a:spLocks noChangeArrowheads="1"/>
          </p:cNvSpPr>
          <p:nvPr/>
        </p:nvSpPr>
        <p:spPr bwMode="auto">
          <a:xfrm>
            <a:off x="662258" y="1375637"/>
            <a:ext cx="4336310" cy="112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当</a:t>
            </a:r>
            <a:r>
              <a:rPr lang="en-US" altLang="zh-CN" sz="2800" b="1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U</a:t>
            </a:r>
            <a:r>
              <a:rPr lang="en-US" altLang="zh-CN" sz="2800" b="1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AK</a:t>
            </a:r>
            <a:r>
              <a:rPr lang="en-US" altLang="zh-CN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&gt;0</a:t>
            </a: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，</a:t>
            </a:r>
            <a:r>
              <a:rPr lang="en-US" altLang="zh-CN" sz="2800" b="1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U</a:t>
            </a:r>
            <a:r>
              <a:rPr lang="en-US" altLang="zh-CN" sz="2800" b="1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GK</a:t>
            </a:r>
            <a:r>
              <a:rPr lang="en-US" altLang="zh-CN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&gt;0</a:t>
            </a: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时，就会产生门极电流</a:t>
            </a:r>
            <a:r>
              <a:rPr lang="en-US" altLang="zh-CN" sz="2800" b="1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I</a:t>
            </a:r>
            <a:r>
              <a:rPr lang="en-US" altLang="zh-CN" sz="2800" b="1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G</a:t>
            </a:r>
            <a:r>
              <a:rPr lang="en-US" altLang="zh-CN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=	</a:t>
            </a:r>
            <a:r>
              <a:rPr lang="en-US" altLang="zh-CN" sz="2800" b="1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I</a:t>
            </a:r>
            <a:r>
              <a:rPr lang="en-US" altLang="zh-CN" sz="2800" b="1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B2</a:t>
            </a: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，</a:t>
            </a:r>
            <a:endParaRPr lang="en-US" altLang="zh-CN" sz="2800" b="1" i="0" dirty="0">
              <a:solidFill>
                <a:schemeClr val="tx1"/>
              </a:solidFill>
              <a:latin typeface="+mn-lt"/>
              <a:ea typeface="华文中宋" pitchFamily="2" charset="-122"/>
            </a:endParaRPr>
          </a:p>
        </p:txBody>
      </p:sp>
      <p:sp>
        <p:nvSpPr>
          <p:cNvPr id="32" name="Line 12"/>
          <p:cNvSpPr>
            <a:spLocks noChangeShapeType="1"/>
          </p:cNvSpPr>
          <p:nvPr/>
        </p:nvSpPr>
        <p:spPr bwMode="auto">
          <a:xfrm>
            <a:off x="6516271" y="2870381"/>
            <a:ext cx="192314" cy="0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AutoShape 61"/>
          <p:cNvSpPr>
            <a:spLocks noChangeArrowheads="1"/>
          </p:cNvSpPr>
          <p:nvPr/>
        </p:nvSpPr>
        <p:spPr bwMode="auto">
          <a:xfrm>
            <a:off x="6348872" y="2217778"/>
            <a:ext cx="161110" cy="252466"/>
          </a:xfrm>
          <a:prstGeom prst="downArrow">
            <a:avLst>
              <a:gd name="adj1" fmla="val 50000"/>
              <a:gd name="adj2" fmla="val 57083"/>
            </a:avLst>
          </a:prstGeom>
          <a:solidFill>
            <a:srgbClr val="C00000"/>
          </a:solidFill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Text Box 6"/>
          <p:cNvSpPr txBox="1">
            <a:spLocks noChangeArrowheads="1"/>
          </p:cNvSpPr>
          <p:nvPr/>
        </p:nvSpPr>
        <p:spPr bwMode="auto">
          <a:xfrm>
            <a:off x="6385328" y="2871636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 smtClean="0">
                <a:solidFill>
                  <a:schemeClr val="tx1"/>
                </a:solidFill>
              </a:rPr>
              <a:t>I</a:t>
            </a:r>
            <a:r>
              <a:rPr lang="en-US" altLang="zh-CN" sz="1800" i="0" baseline="-25000" dirty="0" smtClean="0">
                <a:solidFill>
                  <a:schemeClr val="tx1"/>
                </a:solidFill>
              </a:rPr>
              <a:t>B2</a:t>
            </a:r>
            <a:endParaRPr lang="en-US" altLang="zh-CN" sz="1800" i="0" baseline="-25000" dirty="0">
              <a:solidFill>
                <a:schemeClr val="tx1"/>
              </a:solidFill>
            </a:endParaRPr>
          </a:p>
        </p:txBody>
      </p: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5981867" y="2162307"/>
            <a:ext cx="228434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en-US" altLang="zh-CN" i="0" baseline="-25000" dirty="0">
              <a:solidFill>
                <a:schemeClr val="tx1"/>
              </a:solidFill>
            </a:endParaRPr>
          </a:p>
        </p:txBody>
      </p:sp>
      <p:sp>
        <p:nvSpPr>
          <p:cNvPr id="38" name="Text Box 6"/>
          <p:cNvSpPr txBox="1">
            <a:spLocks noChangeArrowheads="1"/>
          </p:cNvSpPr>
          <p:nvPr/>
        </p:nvSpPr>
        <p:spPr bwMode="auto">
          <a:xfrm>
            <a:off x="7143750" y="2078857"/>
            <a:ext cx="266700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en-US" altLang="zh-CN" i="0" baseline="-25000" dirty="0">
              <a:solidFill>
                <a:schemeClr val="tx1"/>
              </a:solidFill>
            </a:endParaRPr>
          </a:p>
        </p:txBody>
      </p:sp>
      <p:sp>
        <p:nvSpPr>
          <p:cNvPr id="39" name="Text Box 49"/>
          <p:cNvSpPr txBox="1">
            <a:spLocks noChangeArrowheads="1"/>
          </p:cNvSpPr>
          <p:nvPr/>
        </p:nvSpPr>
        <p:spPr bwMode="auto">
          <a:xfrm>
            <a:off x="594020" y="2590591"/>
            <a:ext cx="4486436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经</a:t>
            </a:r>
            <a:r>
              <a:rPr lang="en-US" altLang="zh-CN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T</a:t>
            </a:r>
            <a:r>
              <a:rPr lang="en-US" altLang="zh-CN" sz="2800" b="1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2</a:t>
            </a: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放大后得</a:t>
            </a:r>
            <a:r>
              <a:rPr lang="en-US" sz="28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I</a:t>
            </a:r>
            <a:r>
              <a:rPr lang="en-US" sz="2800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B1</a:t>
            </a:r>
            <a:r>
              <a:rPr lang="en-US" altLang="zh-CN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=</a:t>
            </a:r>
            <a:r>
              <a:rPr lang="en-US" altLang="zh-CN" sz="2800" b="1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I</a:t>
            </a:r>
            <a:r>
              <a:rPr lang="en-US" altLang="zh-CN" sz="2800" b="1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C2</a:t>
            </a:r>
            <a:r>
              <a:rPr lang="en-US" altLang="zh-CN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=</a:t>
            </a:r>
            <a:r>
              <a:rPr lang="en-US" sz="28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β</a:t>
            </a:r>
            <a:r>
              <a:rPr lang="en-US" sz="2800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2</a:t>
            </a:r>
            <a:r>
              <a:rPr lang="en-US" sz="28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I</a:t>
            </a:r>
            <a:r>
              <a:rPr lang="en-US" sz="2800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B2</a:t>
            </a: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，</a:t>
            </a:r>
            <a:endParaRPr lang="en-US" altLang="zh-CN" sz="2800" b="1" i="0" dirty="0" smtClean="0">
              <a:solidFill>
                <a:schemeClr val="tx1"/>
              </a:solidFill>
              <a:latin typeface="+mn-lt"/>
              <a:ea typeface="华文中宋" pitchFamily="2" charset="-122"/>
            </a:endParaRPr>
          </a:p>
        </p:txBody>
      </p:sp>
      <p:sp>
        <p:nvSpPr>
          <p:cNvPr id="42" name="AutoShape 63"/>
          <p:cNvSpPr>
            <a:spLocks noChangeArrowheads="1"/>
          </p:cNvSpPr>
          <p:nvPr/>
        </p:nvSpPr>
        <p:spPr bwMode="auto">
          <a:xfrm>
            <a:off x="7143980" y="2123927"/>
            <a:ext cx="105682" cy="207283"/>
          </a:xfrm>
          <a:prstGeom prst="downArrow">
            <a:avLst>
              <a:gd name="adj1" fmla="val 50000"/>
              <a:gd name="adj2" fmla="val 69661"/>
            </a:avLst>
          </a:prstGeom>
          <a:solidFill>
            <a:srgbClr val="C00000"/>
          </a:solidFill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Rectangle 81"/>
          <p:cNvSpPr>
            <a:spLocks noChangeArrowheads="1"/>
          </p:cNvSpPr>
          <p:nvPr/>
        </p:nvSpPr>
        <p:spPr bwMode="auto">
          <a:xfrm>
            <a:off x="5459104" y="2068647"/>
            <a:ext cx="948022" cy="40011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i="0" dirty="0" smtClean="0">
                <a:solidFill>
                  <a:schemeClr val="tx1"/>
                </a:solidFill>
              </a:rPr>
              <a:t>β</a:t>
            </a:r>
            <a:r>
              <a:rPr lang="en-US" altLang="zh-CN" sz="2000" i="0" baseline="-25000" dirty="0" smtClean="0">
                <a:solidFill>
                  <a:schemeClr val="tx1"/>
                </a:solidFill>
              </a:rPr>
              <a:t>1</a:t>
            </a:r>
            <a:r>
              <a:rPr lang="en-US" altLang="zh-CN" sz="2000" i="0" dirty="0" smtClean="0">
                <a:solidFill>
                  <a:schemeClr val="tx1"/>
                </a:solidFill>
              </a:rPr>
              <a:t>β</a:t>
            </a:r>
            <a:r>
              <a:rPr lang="en-US" altLang="zh-CN" sz="2000" i="0" baseline="-25000" dirty="0" smtClean="0">
                <a:solidFill>
                  <a:schemeClr val="tx1"/>
                </a:solidFill>
              </a:rPr>
              <a:t>2</a:t>
            </a:r>
            <a:r>
              <a:rPr lang="en-US" altLang="zh-CN" sz="2000" dirty="0" smtClean="0">
                <a:solidFill>
                  <a:schemeClr val="tx1"/>
                </a:solidFill>
              </a:rPr>
              <a:t>I</a:t>
            </a:r>
            <a:r>
              <a:rPr lang="en-US" altLang="zh-CN" sz="2000" i="0" baseline="-25000" dirty="0" smtClean="0">
                <a:solidFill>
                  <a:schemeClr val="tx1"/>
                </a:solidFill>
              </a:rPr>
              <a:t>B2</a:t>
            </a:r>
            <a:endParaRPr lang="en-US" altLang="zh-CN" sz="2000" i="0" baseline="-25000" dirty="0">
              <a:solidFill>
                <a:schemeClr val="tx1"/>
              </a:solidFill>
            </a:endParaRPr>
          </a:p>
        </p:txBody>
      </p:sp>
      <p:sp>
        <p:nvSpPr>
          <p:cNvPr id="46" name="Rectangle 88"/>
          <p:cNvSpPr>
            <a:spLocks noChangeArrowheads="1"/>
          </p:cNvSpPr>
          <p:nvPr/>
        </p:nvSpPr>
        <p:spPr bwMode="auto">
          <a:xfrm>
            <a:off x="7352961" y="2042559"/>
            <a:ext cx="184731" cy="297517"/>
          </a:xfrm>
          <a:prstGeom prst="rect">
            <a:avLst/>
          </a:prstGeom>
          <a:solidFill>
            <a:schemeClr val="bg1"/>
          </a:solidFill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zh-CN" sz="2000" i="0" baseline="-25000" dirty="0">
              <a:solidFill>
                <a:schemeClr val="tx1"/>
              </a:solidFill>
            </a:endParaRPr>
          </a:p>
        </p:txBody>
      </p:sp>
      <p:sp>
        <p:nvSpPr>
          <p:cNvPr id="47" name="Rectangle 88"/>
          <p:cNvSpPr>
            <a:spLocks noChangeArrowheads="1"/>
          </p:cNvSpPr>
          <p:nvPr/>
        </p:nvSpPr>
        <p:spPr bwMode="auto">
          <a:xfrm>
            <a:off x="7229135" y="1937785"/>
            <a:ext cx="683200" cy="40011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i="0" dirty="0" smtClean="0">
                <a:solidFill>
                  <a:schemeClr val="tx1"/>
                </a:solidFill>
              </a:rPr>
              <a:t>β</a:t>
            </a:r>
            <a:r>
              <a:rPr lang="en-US" altLang="zh-CN" sz="2000" i="0" baseline="-25000" dirty="0" smtClean="0">
                <a:solidFill>
                  <a:schemeClr val="tx1"/>
                </a:solidFill>
              </a:rPr>
              <a:t>2</a:t>
            </a:r>
            <a:r>
              <a:rPr lang="en-US" altLang="zh-CN" sz="2000" dirty="0" smtClean="0">
                <a:solidFill>
                  <a:schemeClr val="tx1"/>
                </a:solidFill>
              </a:rPr>
              <a:t>I</a:t>
            </a:r>
            <a:r>
              <a:rPr lang="en-US" altLang="zh-CN" sz="2000" i="0" baseline="-25000" dirty="0" smtClean="0">
                <a:solidFill>
                  <a:schemeClr val="tx1"/>
                </a:solidFill>
              </a:rPr>
              <a:t>B2</a:t>
            </a:r>
            <a:endParaRPr lang="en-US" altLang="zh-CN" sz="2000" i="0" baseline="-25000" dirty="0">
              <a:solidFill>
                <a:schemeClr val="tx1"/>
              </a:solidFill>
            </a:endParaRPr>
          </a:p>
        </p:txBody>
      </p:sp>
      <p:sp>
        <p:nvSpPr>
          <p:cNvPr id="48" name="Text Box 6"/>
          <p:cNvSpPr txBox="1">
            <a:spLocks noChangeArrowheads="1"/>
          </p:cNvSpPr>
          <p:nvPr/>
        </p:nvSpPr>
        <p:spPr bwMode="auto">
          <a:xfrm>
            <a:off x="7056841" y="1671486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 smtClean="0">
                <a:solidFill>
                  <a:schemeClr val="tx1"/>
                </a:solidFill>
              </a:rPr>
              <a:t>I</a:t>
            </a:r>
            <a:r>
              <a:rPr lang="en-US" altLang="zh-CN" sz="1800" i="0" baseline="-25000" dirty="0" smtClean="0">
                <a:solidFill>
                  <a:schemeClr val="tx1"/>
                </a:solidFill>
              </a:rPr>
              <a:t>C2</a:t>
            </a:r>
            <a:endParaRPr lang="en-US" altLang="zh-CN" sz="1800" i="0" baseline="-25000" dirty="0">
              <a:solidFill>
                <a:schemeClr val="tx1"/>
              </a:solidFill>
            </a:endParaRPr>
          </a:p>
        </p:txBody>
      </p:sp>
      <p:sp>
        <p:nvSpPr>
          <p:cNvPr id="50" name="Text Box 49"/>
          <p:cNvSpPr txBox="1">
            <a:spLocks noChangeArrowheads="1"/>
          </p:cNvSpPr>
          <p:nvPr/>
        </p:nvSpPr>
        <p:spPr bwMode="auto">
          <a:xfrm>
            <a:off x="543523" y="3354865"/>
            <a:ext cx="4704799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再经</a:t>
            </a:r>
            <a:r>
              <a:rPr lang="en-US" altLang="zh-CN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T</a:t>
            </a:r>
            <a:r>
              <a:rPr lang="en-US" altLang="zh-CN" sz="2800" b="1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1</a:t>
            </a: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放大后得</a:t>
            </a:r>
            <a:r>
              <a:rPr lang="en-US" altLang="zh-CN" sz="2800" b="1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I</a:t>
            </a:r>
            <a:r>
              <a:rPr lang="en-US" altLang="zh-CN" sz="2800" b="1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C1</a:t>
            </a:r>
            <a:r>
              <a:rPr lang="en-US" altLang="zh-CN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=</a:t>
            </a:r>
            <a:r>
              <a:rPr lang="en-US" sz="28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β</a:t>
            </a:r>
            <a:r>
              <a:rPr lang="en-US" sz="2800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1</a:t>
            </a:r>
            <a:r>
              <a:rPr lang="en-US" sz="28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β</a:t>
            </a:r>
            <a:r>
              <a:rPr lang="en-US" sz="2800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2</a:t>
            </a:r>
            <a:r>
              <a:rPr lang="en-US" sz="28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I</a:t>
            </a:r>
            <a:r>
              <a:rPr lang="en-US" sz="2800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B2 </a:t>
            </a:r>
            <a:endParaRPr lang="en-US" altLang="zh-CN" sz="2800" b="1" i="0" dirty="0" smtClean="0">
              <a:solidFill>
                <a:schemeClr val="tx1"/>
              </a:solidFill>
              <a:latin typeface="+mn-lt"/>
              <a:ea typeface="华文中宋" pitchFamily="2" charset="-122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495617" y="375285"/>
            <a:ext cx="35480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en-US" altLang="zh-CN" sz="2800" b="1" i="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800" b="1" i="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晶闸管工作原理</a:t>
            </a:r>
            <a:endParaRPr lang="zh-CN" altLang="en-US" sz="2800" b="1" i="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utoUpdateAnimBg="0"/>
      <p:bldP spid="32" grpId="0" animBg="1"/>
      <p:bldP spid="33" grpId="0" animBg="1"/>
      <p:bldP spid="36" grpId="0"/>
      <p:bldP spid="37" grpId="0" animBg="1"/>
      <p:bldP spid="39" grpId="0" autoUpdateAnimBg="0"/>
      <p:bldP spid="42" grpId="0" animBg="1"/>
      <p:bldP spid="45" grpId="0"/>
      <p:bldP spid="46" grpId="0" animBg="1"/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75" descr="D:\wgz\理论课\电工学PPT\电工学教材-图片\1122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96115" y="618685"/>
            <a:ext cx="3600510" cy="3822688"/>
          </a:xfrm>
          <a:prstGeom prst="rect">
            <a:avLst/>
          </a:prstGeom>
          <a:noFill/>
        </p:spPr>
      </p:pic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6505575" y="2845619"/>
            <a:ext cx="266700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en-US" altLang="zh-CN" i="0" baseline="-25000" dirty="0">
              <a:solidFill>
                <a:schemeClr val="tx1"/>
              </a:solidFill>
            </a:endParaRPr>
          </a:p>
        </p:txBody>
      </p:sp>
      <p:sp>
        <p:nvSpPr>
          <p:cNvPr id="32" name="Line 12"/>
          <p:cNvSpPr>
            <a:spLocks noChangeShapeType="1"/>
          </p:cNvSpPr>
          <p:nvPr/>
        </p:nvSpPr>
        <p:spPr bwMode="auto">
          <a:xfrm>
            <a:off x="6516271" y="2870381"/>
            <a:ext cx="192314" cy="0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AutoShape 61"/>
          <p:cNvSpPr>
            <a:spLocks noChangeArrowheads="1"/>
          </p:cNvSpPr>
          <p:nvPr/>
        </p:nvSpPr>
        <p:spPr bwMode="auto">
          <a:xfrm>
            <a:off x="6348872" y="2217778"/>
            <a:ext cx="161110" cy="252466"/>
          </a:xfrm>
          <a:prstGeom prst="downArrow">
            <a:avLst>
              <a:gd name="adj1" fmla="val 50000"/>
              <a:gd name="adj2" fmla="val 57083"/>
            </a:avLst>
          </a:prstGeom>
          <a:solidFill>
            <a:srgbClr val="C00000"/>
          </a:solidFill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AutoShape 62"/>
          <p:cNvSpPr>
            <a:spLocks noChangeArrowheads="1"/>
          </p:cNvSpPr>
          <p:nvPr/>
        </p:nvSpPr>
        <p:spPr bwMode="auto">
          <a:xfrm>
            <a:off x="6501756" y="2792920"/>
            <a:ext cx="239597" cy="171487"/>
          </a:xfrm>
          <a:prstGeom prst="rightArrow">
            <a:avLst>
              <a:gd name="adj1" fmla="val 50000"/>
              <a:gd name="adj2" fmla="val 61842"/>
            </a:avLst>
          </a:prstGeom>
          <a:solidFill>
            <a:srgbClr val="C00000"/>
          </a:solidFill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AutoShape 65"/>
          <p:cNvSpPr>
            <a:spLocks noChangeArrowheads="1"/>
          </p:cNvSpPr>
          <p:nvPr/>
        </p:nvSpPr>
        <p:spPr bwMode="auto">
          <a:xfrm>
            <a:off x="6389010" y="2690469"/>
            <a:ext cx="500265" cy="464368"/>
          </a:xfrm>
          <a:prstGeom prst="rightArrow">
            <a:avLst>
              <a:gd name="adj1" fmla="val 50000"/>
              <a:gd name="adj2" fmla="val 33006"/>
            </a:avLst>
          </a:prstGeom>
          <a:solidFill>
            <a:srgbClr val="C00000"/>
          </a:solidFill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Text Box 6"/>
          <p:cNvSpPr txBox="1">
            <a:spLocks noChangeArrowheads="1"/>
          </p:cNvSpPr>
          <p:nvPr/>
        </p:nvSpPr>
        <p:spPr bwMode="auto">
          <a:xfrm>
            <a:off x="6385328" y="2871636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 smtClean="0">
                <a:solidFill>
                  <a:schemeClr val="tx1"/>
                </a:solidFill>
              </a:rPr>
              <a:t>I</a:t>
            </a:r>
            <a:r>
              <a:rPr lang="en-US" altLang="zh-CN" sz="1800" i="0" baseline="-25000" dirty="0" smtClean="0">
                <a:solidFill>
                  <a:schemeClr val="tx1"/>
                </a:solidFill>
              </a:rPr>
              <a:t>B2</a:t>
            </a:r>
            <a:endParaRPr lang="en-US" altLang="zh-CN" sz="1800" i="0" baseline="-25000" dirty="0">
              <a:solidFill>
                <a:schemeClr val="tx1"/>
              </a:solidFill>
            </a:endParaRPr>
          </a:p>
        </p:txBody>
      </p: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5981867" y="2162307"/>
            <a:ext cx="228434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en-US" altLang="zh-CN" i="0" baseline="-25000" dirty="0">
              <a:solidFill>
                <a:schemeClr val="tx1"/>
              </a:solidFill>
            </a:endParaRPr>
          </a:p>
        </p:txBody>
      </p:sp>
      <p:sp>
        <p:nvSpPr>
          <p:cNvPr id="38" name="Text Box 6"/>
          <p:cNvSpPr txBox="1">
            <a:spLocks noChangeArrowheads="1"/>
          </p:cNvSpPr>
          <p:nvPr/>
        </p:nvSpPr>
        <p:spPr bwMode="auto">
          <a:xfrm>
            <a:off x="7143750" y="2078857"/>
            <a:ext cx="266700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en-US" altLang="zh-CN" i="0" baseline="-25000" dirty="0">
              <a:solidFill>
                <a:schemeClr val="tx1"/>
              </a:solidFill>
            </a:endParaRPr>
          </a:p>
        </p:txBody>
      </p:sp>
      <p:sp>
        <p:nvSpPr>
          <p:cNvPr id="41" name="Text Box 49"/>
          <p:cNvSpPr txBox="1">
            <a:spLocks noChangeArrowheads="1"/>
          </p:cNvSpPr>
          <p:nvPr/>
        </p:nvSpPr>
        <p:spPr bwMode="auto">
          <a:xfrm>
            <a:off x="560053" y="1650853"/>
            <a:ext cx="4540267" cy="1643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形成的正反馈，使</a:t>
            </a:r>
            <a:r>
              <a:rPr lang="en-US" altLang="zh-CN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T</a:t>
            </a:r>
            <a:r>
              <a:rPr lang="en-US" altLang="zh-CN" sz="2800" b="1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1</a:t>
            </a: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、</a:t>
            </a:r>
            <a:r>
              <a:rPr lang="en-US" altLang="zh-CN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T</a:t>
            </a:r>
            <a:r>
              <a:rPr lang="en-US" altLang="zh-CN" sz="2800" b="1" i="0" baseline="-2500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2</a:t>
            </a:r>
            <a:r>
              <a:rPr lang="zh-CN" altLang="en-US" sz="2800" b="1" i="0" dirty="0" smtClean="0">
                <a:solidFill>
                  <a:schemeClr val="tx1"/>
                </a:solidFill>
                <a:latin typeface="+mn-lt"/>
                <a:ea typeface="华文中宋" pitchFamily="2" charset="-122"/>
              </a:rPr>
              <a:t>迅速饱和导通，晶闸管处于导通状态</a:t>
            </a:r>
            <a:endParaRPr lang="en-US" altLang="zh-CN" sz="2800" b="1" i="0" dirty="0">
              <a:solidFill>
                <a:schemeClr val="tx1"/>
              </a:solidFill>
              <a:latin typeface="+mn-lt"/>
              <a:ea typeface="华文中宋" pitchFamily="2" charset="-122"/>
            </a:endParaRPr>
          </a:p>
        </p:txBody>
      </p:sp>
      <p:sp>
        <p:nvSpPr>
          <p:cNvPr id="42" name="AutoShape 63"/>
          <p:cNvSpPr>
            <a:spLocks noChangeArrowheads="1"/>
          </p:cNvSpPr>
          <p:nvPr/>
        </p:nvSpPr>
        <p:spPr bwMode="auto">
          <a:xfrm>
            <a:off x="7143980" y="2123927"/>
            <a:ext cx="105682" cy="207283"/>
          </a:xfrm>
          <a:prstGeom prst="downArrow">
            <a:avLst>
              <a:gd name="adj1" fmla="val 50000"/>
              <a:gd name="adj2" fmla="val 69661"/>
            </a:avLst>
          </a:prstGeom>
          <a:solidFill>
            <a:srgbClr val="C00000"/>
          </a:solidFill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AutoShape 63"/>
          <p:cNvSpPr>
            <a:spLocks noChangeArrowheads="1"/>
          </p:cNvSpPr>
          <p:nvPr/>
        </p:nvSpPr>
        <p:spPr bwMode="auto">
          <a:xfrm>
            <a:off x="7056407" y="2039481"/>
            <a:ext cx="307982" cy="466306"/>
          </a:xfrm>
          <a:prstGeom prst="downArrow">
            <a:avLst>
              <a:gd name="adj1" fmla="val 50000"/>
              <a:gd name="adj2" fmla="val 69661"/>
            </a:avLst>
          </a:prstGeom>
          <a:solidFill>
            <a:srgbClr val="C00000"/>
          </a:solidFill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AutoShape 64"/>
          <p:cNvSpPr>
            <a:spLocks noChangeArrowheads="1"/>
          </p:cNvSpPr>
          <p:nvPr/>
        </p:nvSpPr>
        <p:spPr bwMode="auto">
          <a:xfrm>
            <a:off x="6168149" y="2117460"/>
            <a:ext cx="409433" cy="472416"/>
          </a:xfrm>
          <a:prstGeom prst="downArrow">
            <a:avLst>
              <a:gd name="adj1" fmla="val 50000"/>
              <a:gd name="adj2" fmla="val 41580"/>
            </a:avLst>
          </a:prstGeom>
          <a:solidFill>
            <a:srgbClr val="C00000"/>
          </a:solidFill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Rectangle 81"/>
          <p:cNvSpPr>
            <a:spLocks noChangeArrowheads="1"/>
          </p:cNvSpPr>
          <p:nvPr/>
        </p:nvSpPr>
        <p:spPr bwMode="auto">
          <a:xfrm>
            <a:off x="5459104" y="2068647"/>
            <a:ext cx="948022" cy="40011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i="0" dirty="0" smtClean="0">
                <a:solidFill>
                  <a:schemeClr val="tx1"/>
                </a:solidFill>
              </a:rPr>
              <a:t>β</a:t>
            </a:r>
            <a:r>
              <a:rPr lang="en-US" altLang="zh-CN" sz="2000" i="0" baseline="-25000" dirty="0" smtClean="0">
                <a:solidFill>
                  <a:schemeClr val="tx1"/>
                </a:solidFill>
              </a:rPr>
              <a:t>1</a:t>
            </a:r>
            <a:r>
              <a:rPr lang="en-US" altLang="zh-CN" sz="2000" i="0" dirty="0" smtClean="0">
                <a:solidFill>
                  <a:schemeClr val="tx1"/>
                </a:solidFill>
              </a:rPr>
              <a:t>β</a:t>
            </a:r>
            <a:r>
              <a:rPr lang="en-US" altLang="zh-CN" sz="2000" i="0" baseline="-25000" dirty="0" smtClean="0">
                <a:solidFill>
                  <a:schemeClr val="tx1"/>
                </a:solidFill>
              </a:rPr>
              <a:t>2</a:t>
            </a:r>
            <a:r>
              <a:rPr lang="en-US" altLang="zh-CN" sz="2000" dirty="0" smtClean="0">
                <a:solidFill>
                  <a:schemeClr val="tx1"/>
                </a:solidFill>
              </a:rPr>
              <a:t>I</a:t>
            </a:r>
            <a:r>
              <a:rPr lang="en-US" altLang="zh-CN" sz="2000" i="0" baseline="-25000" dirty="0" smtClean="0">
                <a:solidFill>
                  <a:schemeClr val="tx1"/>
                </a:solidFill>
              </a:rPr>
              <a:t>B2</a:t>
            </a:r>
            <a:endParaRPr lang="en-US" altLang="zh-CN" sz="2000" i="0" baseline="-25000" dirty="0">
              <a:solidFill>
                <a:schemeClr val="tx1"/>
              </a:solidFill>
            </a:endParaRPr>
          </a:p>
        </p:txBody>
      </p:sp>
      <p:sp>
        <p:nvSpPr>
          <p:cNvPr id="46" name="Rectangle 88"/>
          <p:cNvSpPr>
            <a:spLocks noChangeArrowheads="1"/>
          </p:cNvSpPr>
          <p:nvPr/>
        </p:nvSpPr>
        <p:spPr bwMode="auto">
          <a:xfrm>
            <a:off x="7352961" y="2042559"/>
            <a:ext cx="184731" cy="297517"/>
          </a:xfrm>
          <a:prstGeom prst="rect">
            <a:avLst/>
          </a:prstGeom>
          <a:solidFill>
            <a:schemeClr val="bg1"/>
          </a:solidFill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zh-CN" sz="2000" i="0" baseline="-25000" dirty="0">
              <a:solidFill>
                <a:schemeClr val="tx1"/>
              </a:solidFill>
            </a:endParaRPr>
          </a:p>
        </p:txBody>
      </p:sp>
      <p:sp>
        <p:nvSpPr>
          <p:cNvPr id="47" name="Rectangle 88"/>
          <p:cNvSpPr>
            <a:spLocks noChangeArrowheads="1"/>
          </p:cNvSpPr>
          <p:nvPr/>
        </p:nvSpPr>
        <p:spPr bwMode="auto">
          <a:xfrm>
            <a:off x="7229135" y="1937785"/>
            <a:ext cx="683200" cy="40011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i="0" dirty="0" smtClean="0">
                <a:solidFill>
                  <a:schemeClr val="tx1"/>
                </a:solidFill>
              </a:rPr>
              <a:t>β</a:t>
            </a:r>
            <a:r>
              <a:rPr lang="en-US" altLang="zh-CN" sz="2000" i="0" baseline="-25000" dirty="0" smtClean="0">
                <a:solidFill>
                  <a:schemeClr val="tx1"/>
                </a:solidFill>
              </a:rPr>
              <a:t>2</a:t>
            </a:r>
            <a:r>
              <a:rPr lang="en-US" altLang="zh-CN" sz="2000" dirty="0" smtClean="0">
                <a:solidFill>
                  <a:schemeClr val="tx1"/>
                </a:solidFill>
              </a:rPr>
              <a:t>I</a:t>
            </a:r>
            <a:r>
              <a:rPr lang="en-US" altLang="zh-CN" sz="2000" i="0" baseline="-25000" dirty="0" smtClean="0">
                <a:solidFill>
                  <a:schemeClr val="tx1"/>
                </a:solidFill>
              </a:rPr>
              <a:t>B2</a:t>
            </a:r>
            <a:endParaRPr lang="en-US" altLang="zh-CN" sz="2000" i="0" baseline="-25000" dirty="0">
              <a:solidFill>
                <a:schemeClr val="tx1"/>
              </a:solidFill>
            </a:endParaRPr>
          </a:p>
        </p:txBody>
      </p:sp>
      <p:sp>
        <p:nvSpPr>
          <p:cNvPr id="48" name="Text Box 6"/>
          <p:cNvSpPr txBox="1">
            <a:spLocks noChangeArrowheads="1"/>
          </p:cNvSpPr>
          <p:nvPr/>
        </p:nvSpPr>
        <p:spPr bwMode="auto">
          <a:xfrm>
            <a:off x="7056841" y="1671486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 smtClean="0">
                <a:solidFill>
                  <a:schemeClr val="tx1"/>
                </a:solidFill>
              </a:rPr>
              <a:t>I</a:t>
            </a:r>
            <a:r>
              <a:rPr lang="en-US" altLang="zh-CN" sz="1800" i="0" baseline="-25000" dirty="0" smtClean="0">
                <a:solidFill>
                  <a:schemeClr val="tx1"/>
                </a:solidFill>
              </a:rPr>
              <a:t>C2</a:t>
            </a:r>
            <a:endParaRPr lang="en-US" altLang="zh-CN" sz="1800" i="0" baseline="-25000" dirty="0">
              <a:solidFill>
                <a:schemeClr val="tx1"/>
              </a:solidFill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495617" y="375285"/>
            <a:ext cx="35480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en-US" altLang="zh-CN" sz="2800" b="1" i="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800" b="1" i="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晶闸管工作原理</a:t>
            </a:r>
            <a:endParaRPr lang="zh-CN" altLang="en-US" sz="2800" b="1" i="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41" grpId="0" autoUpdateAnimBg="0"/>
      <p:bldP spid="43" grpId="0" animBg="1"/>
      <p:bldP spid="44" grpId="0" animBg="1"/>
    </p:bldLst>
  </p:timing>
</p:sld>
</file>

<file path=ppt/theme/theme1.xml><?xml version="1.0" encoding="utf-8"?>
<a:theme xmlns:a="http://schemas.openxmlformats.org/drawingml/2006/main" name="2_默认设计模板">
  <a:themeElements>
    <a:clrScheme name="1_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11149</TotalTime>
  <Words>622</Words>
  <Application>Microsoft Office PowerPoint</Application>
  <PresentationFormat>全屏显示(16:9)</PresentationFormat>
  <Paragraphs>124</Paragraphs>
  <Slides>24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6" baseType="lpstr">
      <vt:lpstr>2_默认设计模板</vt:lpstr>
      <vt:lpstr>CorelDRAW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11-3 功率半导体器件</dc:title>
  <dc:creator>wgz</dc:creator>
  <cp:lastModifiedBy>Administrator</cp:lastModifiedBy>
  <cp:revision>549</cp:revision>
  <dcterms:modified xsi:type="dcterms:W3CDTF">2017-10-15T03:03:56Z</dcterms:modified>
</cp:coreProperties>
</file>